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85"/>
  </p:notesMasterIdLst>
  <p:handoutMasterIdLst>
    <p:handoutMasterId r:id="rId86"/>
  </p:handoutMasterIdLst>
  <p:sldIdLst>
    <p:sldId id="257" r:id="rId4"/>
    <p:sldId id="269" r:id="rId5"/>
    <p:sldId id="271" r:id="rId6"/>
    <p:sldId id="286" r:id="rId7"/>
    <p:sldId id="438" r:id="rId8"/>
    <p:sldId id="391" r:id="rId9"/>
    <p:sldId id="297" r:id="rId10"/>
    <p:sldId id="304" r:id="rId11"/>
    <p:sldId id="468" r:id="rId12"/>
    <p:sldId id="434" r:id="rId13"/>
    <p:sldId id="439" r:id="rId14"/>
    <p:sldId id="440" r:id="rId15"/>
    <p:sldId id="309" r:id="rId16"/>
    <p:sldId id="464" r:id="rId17"/>
    <p:sldId id="364" r:id="rId18"/>
    <p:sldId id="447" r:id="rId19"/>
    <p:sldId id="432" r:id="rId20"/>
    <p:sldId id="403" r:id="rId21"/>
    <p:sldId id="433" r:id="rId22"/>
    <p:sldId id="407" r:id="rId23"/>
    <p:sldId id="392" r:id="rId24"/>
    <p:sldId id="272" r:id="rId25"/>
    <p:sldId id="369" r:id="rId26"/>
    <p:sldId id="306" r:id="rId27"/>
    <p:sldId id="435" r:id="rId28"/>
    <p:sldId id="374" r:id="rId29"/>
    <p:sldId id="436" r:id="rId30"/>
    <p:sldId id="437" r:id="rId31"/>
    <p:sldId id="395" r:id="rId32"/>
    <p:sldId id="376" r:id="rId33"/>
    <p:sldId id="300" r:id="rId34"/>
    <p:sldId id="312" r:id="rId35"/>
    <p:sldId id="463" r:id="rId36"/>
    <p:sldId id="450" r:id="rId37"/>
    <p:sldId id="387" r:id="rId38"/>
    <p:sldId id="408" r:id="rId39"/>
    <p:sldId id="448" r:id="rId40"/>
    <p:sldId id="386" r:id="rId41"/>
    <p:sldId id="453" r:id="rId42"/>
    <p:sldId id="382" r:id="rId43"/>
    <p:sldId id="427" r:id="rId44"/>
    <p:sldId id="455" r:id="rId45"/>
    <p:sldId id="456" r:id="rId46"/>
    <p:sldId id="460" r:id="rId47"/>
    <p:sldId id="466" r:id="rId48"/>
    <p:sldId id="441" r:id="rId49"/>
    <p:sldId id="458" r:id="rId50"/>
    <p:sldId id="465" r:id="rId51"/>
    <p:sldId id="459" r:id="rId52"/>
    <p:sldId id="303" r:id="rId53"/>
    <p:sldId id="451" r:id="rId54"/>
    <p:sldId id="461" r:id="rId55"/>
    <p:sldId id="452" r:id="rId56"/>
    <p:sldId id="421" r:id="rId57"/>
    <p:sldId id="454" r:id="rId58"/>
    <p:sldId id="462" r:id="rId59"/>
    <p:sldId id="429" r:id="rId60"/>
    <p:sldId id="457" r:id="rId61"/>
    <p:sldId id="469" r:id="rId62"/>
    <p:sldId id="422" r:id="rId63"/>
    <p:sldId id="415" r:id="rId64"/>
    <p:sldId id="389" r:id="rId65"/>
    <p:sldId id="416" r:id="rId66"/>
    <p:sldId id="423" r:id="rId67"/>
    <p:sldId id="282" r:id="rId68"/>
    <p:sldId id="413" r:id="rId69"/>
    <p:sldId id="417" r:id="rId70"/>
    <p:sldId id="420" r:id="rId71"/>
    <p:sldId id="477" r:id="rId72"/>
    <p:sldId id="478" r:id="rId73"/>
    <p:sldId id="431" r:id="rId74"/>
    <p:sldId id="294" r:id="rId75"/>
    <p:sldId id="474" r:id="rId76"/>
    <p:sldId id="418" r:id="rId77"/>
    <p:sldId id="479" r:id="rId78"/>
    <p:sldId id="311" r:id="rId79"/>
    <p:sldId id="430" r:id="rId80"/>
    <p:sldId id="424" r:id="rId81"/>
    <p:sldId id="425" r:id="rId82"/>
    <p:sldId id="473" r:id="rId83"/>
    <p:sldId id="406" r:id="rId8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998" autoAdjust="0"/>
    <p:restoredTop sz="64495" autoAdjust="0"/>
  </p:normalViewPr>
  <p:slideViewPr>
    <p:cSldViewPr>
      <p:cViewPr varScale="1">
        <p:scale>
          <a:sx n="115" d="100"/>
          <a:sy n="115" d="100"/>
        </p:scale>
        <p:origin x="139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570"/>
    </p:cViewPr>
  </p:sorterViewPr>
  <p:notesViewPr>
    <p:cSldViewPr>
      <p:cViewPr varScale="1">
        <p:scale>
          <a:sx n="61" d="100"/>
          <a:sy n="61" d="100"/>
        </p:scale>
        <p:origin x="1325"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slide" Target="slides/slide81.xml"/><Relationship Id="rId89" Type="http://schemas.openxmlformats.org/officeDocument/2006/relationships/theme" Target="theme/theme1.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1.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presProps" Target="presProp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tableStyles" Target="tableStyles.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notesMaster" Target="notesMasters/notesMaster1.xml"/><Relationship Id="rId3" Type="http://schemas.openxmlformats.org/officeDocument/2006/relationships/slideMaster" Target="slideMasters/slideMaster2.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71054"/>
          </a:xfrm>
          <a:prstGeom prst="rect">
            <a:avLst/>
          </a:prstGeom>
        </p:spPr>
        <p:txBody>
          <a:bodyPr vert="horz" lIns="94119" tIns="47060" rIns="94119" bIns="47060"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71054"/>
          </a:xfrm>
          <a:prstGeom prst="rect">
            <a:avLst/>
          </a:prstGeom>
        </p:spPr>
        <p:txBody>
          <a:bodyPr vert="horz" lIns="94119" tIns="47060" rIns="94119" bIns="47060" rtlCol="0"/>
          <a:lstStyle>
            <a:lvl1pPr algn="r">
              <a:defRPr sz="1200"/>
            </a:lvl1pPr>
          </a:lstStyle>
          <a:p>
            <a:fld id="{C290BE53-8A7D-4F65-B4DC-9AEB500CE189}" type="datetimeFigureOut">
              <a:rPr lang="en-US" smtClean="0"/>
              <a:t>8/15/2018</a:t>
            </a:fld>
            <a:endParaRPr lang="en-US" dirty="0"/>
          </a:p>
        </p:txBody>
      </p:sp>
      <p:sp>
        <p:nvSpPr>
          <p:cNvPr id="4" name="Footer Placeholder 3"/>
          <p:cNvSpPr>
            <a:spLocks noGrp="1"/>
          </p:cNvSpPr>
          <p:nvPr>
            <p:ph type="ftr" sz="quarter" idx="2"/>
          </p:nvPr>
        </p:nvSpPr>
        <p:spPr>
          <a:xfrm>
            <a:off x="1" y="8917423"/>
            <a:ext cx="3077739" cy="471053"/>
          </a:xfrm>
          <a:prstGeom prst="rect">
            <a:avLst/>
          </a:prstGeom>
        </p:spPr>
        <p:txBody>
          <a:bodyPr vert="horz" lIns="94119" tIns="47060" rIns="94119" bIns="4706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3"/>
            <a:ext cx="3077739" cy="471053"/>
          </a:xfrm>
          <a:prstGeom prst="rect">
            <a:avLst/>
          </a:prstGeom>
        </p:spPr>
        <p:txBody>
          <a:bodyPr vert="horz" lIns="94119" tIns="47060" rIns="94119" bIns="47060" rtlCol="0" anchor="b"/>
          <a:lstStyle>
            <a:lvl1pPr algn="r">
              <a:defRPr sz="1200"/>
            </a:lvl1pPr>
          </a:lstStyle>
          <a:p>
            <a:fld id="{704FB34A-E2ED-4A91-8137-3E2978632F13}" type="slidenum">
              <a:rPr lang="en-US" smtClean="0"/>
              <a:t>‹#›</a:t>
            </a:fld>
            <a:endParaRPr lang="en-US" dirty="0"/>
          </a:p>
        </p:txBody>
      </p:sp>
    </p:spTree>
    <p:extLst>
      <p:ext uri="{BB962C8B-B14F-4D97-AF65-F5344CB8AC3E}">
        <p14:creationId xmlns:p14="http://schemas.microsoft.com/office/powerpoint/2010/main" val="2575961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739" cy="469423"/>
          </a:xfrm>
          <a:prstGeom prst="rect">
            <a:avLst/>
          </a:prstGeom>
        </p:spPr>
        <p:txBody>
          <a:bodyPr vert="horz" lIns="94119" tIns="47060" rIns="94119" bIns="47060" rtlCol="0"/>
          <a:lstStyle>
            <a:lvl1pPr algn="l">
              <a:defRPr sz="1200"/>
            </a:lvl1pPr>
          </a:lstStyle>
          <a:p>
            <a:endParaRPr lang="en-US" dirty="0"/>
          </a:p>
        </p:txBody>
      </p:sp>
      <p:sp>
        <p:nvSpPr>
          <p:cNvPr id="3" name="Date Placeholder 2"/>
          <p:cNvSpPr>
            <a:spLocks noGrp="1"/>
          </p:cNvSpPr>
          <p:nvPr>
            <p:ph type="dt" idx="1"/>
          </p:nvPr>
        </p:nvSpPr>
        <p:spPr>
          <a:xfrm>
            <a:off x="4023093" y="1"/>
            <a:ext cx="3077739" cy="469423"/>
          </a:xfrm>
          <a:prstGeom prst="rect">
            <a:avLst/>
          </a:prstGeom>
        </p:spPr>
        <p:txBody>
          <a:bodyPr vert="horz" lIns="94119" tIns="47060" rIns="94119" bIns="47060" rtlCol="0"/>
          <a:lstStyle>
            <a:lvl1pPr algn="r">
              <a:defRPr sz="1200"/>
            </a:lvl1pPr>
          </a:lstStyle>
          <a:p>
            <a:fld id="{45A4FCD0-A7C3-4B83-9E7E-2708FEBDA9D2}" type="datetimeFigureOut">
              <a:rPr lang="en-US" smtClean="0"/>
              <a:t>8/15/2018</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9527"/>
            <a:ext cx="5681980" cy="4224813"/>
          </a:xfrm>
          <a:prstGeom prst="rect">
            <a:avLst/>
          </a:prstGeom>
        </p:spPr>
        <p:txBody>
          <a:bodyPr vert="horz" lIns="94119" tIns="47060" rIns="94119" bIns="4706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3"/>
            <a:ext cx="3077739" cy="469423"/>
          </a:xfrm>
          <a:prstGeom prst="rect">
            <a:avLst/>
          </a:prstGeom>
        </p:spPr>
        <p:txBody>
          <a:bodyPr vert="horz" lIns="94119" tIns="47060" rIns="94119" bIns="4706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69423"/>
          </a:xfrm>
          <a:prstGeom prst="rect">
            <a:avLst/>
          </a:prstGeom>
        </p:spPr>
        <p:txBody>
          <a:bodyPr vert="horz" lIns="94119" tIns="47060" rIns="94119" bIns="47060" rtlCol="0" anchor="b"/>
          <a:lstStyle>
            <a:lvl1pPr algn="r">
              <a:defRPr sz="1200"/>
            </a:lvl1pPr>
          </a:lstStyle>
          <a:p>
            <a:fld id="{B0D5BE0E-08EE-4083-843B-5AE5294CBF1C}" type="slidenum">
              <a:rPr lang="en-US" smtClean="0"/>
              <a:t>‹#›</a:t>
            </a:fld>
            <a:endParaRPr lang="en-US" dirty="0"/>
          </a:p>
        </p:txBody>
      </p:sp>
    </p:spTree>
    <p:extLst>
      <p:ext uri="{BB962C8B-B14F-4D97-AF65-F5344CB8AC3E}">
        <p14:creationId xmlns:p14="http://schemas.microsoft.com/office/powerpoint/2010/main" val="696206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s://www.law.cornell.edu/cfr/text/34/99.36#a" TargetMode="External"/><Relationship Id="rId7" Type="http://schemas.openxmlformats.org/officeDocument/2006/relationships/hyperlink" Target="https://www.law.cornell.edu/definitions/index.php?width=840&amp;height=800&amp;iframe=true&amp;def_id=cbca4f2f9894093edf7875bbb32eb10f&amp;term_occur=5&amp;term_src=Title:34:Subtitle:A:Part:99:Subpart:D:99.36" TargetMode="External"/><Relationship Id="rId2" Type="http://schemas.openxmlformats.org/officeDocument/2006/relationships/slide" Target="../slides/slide47.xml"/><Relationship Id="rId1" Type="http://schemas.openxmlformats.org/officeDocument/2006/relationships/notesMaster" Target="../notesMasters/notesMaster1.xml"/><Relationship Id="rId6" Type="http://schemas.openxmlformats.org/officeDocument/2006/relationships/hyperlink" Target="https://www.law.cornell.edu/definitions/index.php?width=840&amp;height=800&amp;iframe=true&amp;def_id=0733f68b3a5181749e8650cf615fc53d&amp;term_occur=2&amp;term_src=Title:34:Subtitle:A:Part:99:Subpart:D:99.36" TargetMode="External"/><Relationship Id="rId5" Type="http://schemas.openxmlformats.org/officeDocument/2006/relationships/hyperlink" Target="https://www.law.cornell.edu/definitions/index.php?width=840&amp;height=800&amp;iframe=true&amp;def_id=cbca4f2f9894093edf7875bbb32eb10f&amp;term_occur=4&amp;term_src=Title:34:Subtitle:A:Part:99:Subpart:D:99.36" TargetMode="External"/><Relationship Id="rId4" Type="http://schemas.openxmlformats.org/officeDocument/2006/relationships/hyperlink" Target="https://www.law.cornell.edu/definitions/index.php?width=840&amp;height=800&amp;iframe=true&amp;def_id=cbca4f2f9894093edf7875bbb32eb10f&amp;term_occur=3&amp;term_src=Title:34:Subtitle:A:Part:99:Subpart:D:99.36" TargetMode="External"/></Relationships>
</file>

<file path=ppt/notesSlides/_rels/notesSlide48.xml.rels><?xml version="1.0" encoding="UTF-8" standalone="yes"?>
<Relationships xmlns="http://schemas.openxmlformats.org/package/2006/relationships"><Relationship Id="rId3" Type="http://schemas.openxmlformats.org/officeDocument/2006/relationships/hyperlink" Target="https://www.law.cornell.edu/cfr/text/34/99.36#a" TargetMode="External"/><Relationship Id="rId7" Type="http://schemas.openxmlformats.org/officeDocument/2006/relationships/hyperlink" Target="https://www.law.cornell.edu/definitions/index.php?width=840&amp;height=800&amp;iframe=true&amp;def_id=cbca4f2f9894093edf7875bbb32eb10f&amp;term_occur=5&amp;term_src=Title:34:Subtitle:A:Part:99:Subpart:D:99.36" TargetMode="External"/><Relationship Id="rId2" Type="http://schemas.openxmlformats.org/officeDocument/2006/relationships/slide" Target="../slides/slide48.xml"/><Relationship Id="rId1" Type="http://schemas.openxmlformats.org/officeDocument/2006/relationships/notesMaster" Target="../notesMasters/notesMaster1.xml"/><Relationship Id="rId6" Type="http://schemas.openxmlformats.org/officeDocument/2006/relationships/hyperlink" Target="https://www.law.cornell.edu/definitions/index.php?width=840&amp;height=800&amp;iframe=true&amp;def_id=0733f68b3a5181749e8650cf615fc53d&amp;term_occur=2&amp;term_src=Title:34:Subtitle:A:Part:99:Subpart:D:99.36" TargetMode="External"/><Relationship Id="rId5" Type="http://schemas.openxmlformats.org/officeDocument/2006/relationships/hyperlink" Target="https://www.law.cornell.edu/definitions/index.php?width=840&amp;height=800&amp;iframe=true&amp;def_id=cbca4f2f9894093edf7875bbb32eb10f&amp;term_occur=4&amp;term_src=Title:34:Subtitle:A:Part:99:Subpart:D:99.36" TargetMode="External"/><Relationship Id="rId4" Type="http://schemas.openxmlformats.org/officeDocument/2006/relationships/hyperlink" Target="https://www.law.cornell.edu/definitions/index.php?width=840&amp;height=800&amp;iframe=true&amp;def_id=cbca4f2f9894093edf7875bbb32eb10f&amp;term_occur=3&amp;term_src=Title:34:Subtitle:A:Part:99:Subpart:D:99.36" TargetMode="Externa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5263" y="242888"/>
            <a:ext cx="1987550" cy="1490662"/>
          </a:xfrm>
        </p:spPr>
      </p:sp>
      <p:sp>
        <p:nvSpPr>
          <p:cNvPr id="3" name="Notes Placeholder 2"/>
          <p:cNvSpPr>
            <a:spLocks noGrp="1"/>
          </p:cNvSpPr>
          <p:nvPr>
            <p:ph type="body" idx="1"/>
          </p:nvPr>
        </p:nvSpPr>
        <p:spPr>
          <a:xfrm>
            <a:off x="198437" y="1977315"/>
            <a:ext cx="6553200" cy="7221863"/>
          </a:xfrm>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8/15/2018 8:11 AM</a:t>
            </a:fld>
            <a:endParaRPr lang="en-US" dirty="0"/>
          </a:p>
        </p:txBody>
      </p:sp>
      <p:sp>
        <p:nvSpPr>
          <p:cNvPr id="6" name="Footer Placeholder 5"/>
          <p:cNvSpPr>
            <a:spLocks noGrp="1"/>
          </p:cNvSpPr>
          <p:nvPr>
            <p:ph type="ftr" sz="quarter" idx="12"/>
          </p:nvPr>
        </p:nvSpPr>
        <p:spPr>
          <a:xfrm>
            <a:off x="0" y="8917423"/>
            <a:ext cx="6392228" cy="469423"/>
          </a:xfrm>
        </p:spPr>
        <p:txBody>
          <a:bodyPr/>
          <a:lstStyle/>
          <a:p>
            <a:endParaRPr lang="en-US" sz="500" dirty="0"/>
          </a:p>
        </p:txBody>
      </p:sp>
      <p:sp>
        <p:nvSpPr>
          <p:cNvPr id="7" name="Slide Number Placeholder 6"/>
          <p:cNvSpPr>
            <a:spLocks noGrp="1"/>
          </p:cNvSpPr>
          <p:nvPr>
            <p:ph type="sldNum" sz="quarter" idx="13"/>
          </p:nvPr>
        </p:nvSpPr>
        <p:spPr>
          <a:xfrm>
            <a:off x="6392227" y="8917423"/>
            <a:ext cx="708604" cy="469423"/>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208349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t>Moving</a:t>
            </a:r>
            <a:r>
              <a:rPr lang="en-US" sz="1800" baseline="0" dirty="0"/>
              <a:t> on to the disclosures Part 2 permits to be made without the authorization of the individual….</a:t>
            </a:r>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10</a:t>
            </a:fld>
            <a:endParaRPr lang="en-US" dirty="0"/>
          </a:p>
        </p:txBody>
      </p:sp>
    </p:spTree>
    <p:extLst>
      <p:ext uri="{BB962C8B-B14F-4D97-AF65-F5344CB8AC3E}">
        <p14:creationId xmlns:p14="http://schemas.microsoft.com/office/powerpoint/2010/main" val="2204281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6850" y="122238"/>
            <a:ext cx="3454400" cy="2590800"/>
          </a:xfrm>
        </p:spPr>
      </p:sp>
      <p:sp>
        <p:nvSpPr>
          <p:cNvPr id="3" name="Notes Placeholder 2"/>
          <p:cNvSpPr>
            <a:spLocks noGrp="1"/>
          </p:cNvSpPr>
          <p:nvPr>
            <p:ph type="body" idx="1"/>
          </p:nvPr>
        </p:nvSpPr>
        <p:spPr>
          <a:xfrm>
            <a:off x="198437" y="2944048"/>
            <a:ext cx="6629400" cy="6273833"/>
          </a:xfrm>
        </p:spPr>
        <p:txBody>
          <a:bodyPr>
            <a:normAutofit fontScale="77500" lnSpcReduction="20000"/>
          </a:bodyPr>
          <a:lstStyle/>
          <a:p>
            <a:r>
              <a:rPr lang="en-US" sz="2800" dirty="0"/>
              <a:t>Applicable! To the extent that such use or disclosure is required by law and the use or disclosure complies with and is limited to the relevant requirements of such law.</a:t>
            </a:r>
          </a:p>
          <a:p>
            <a:pPr marL="0" indent="0">
              <a:buNone/>
            </a:pPr>
            <a:endParaRPr lang="en-US" sz="800" dirty="0"/>
          </a:p>
          <a:p>
            <a:pPr marL="342900" lvl="1" indent="0">
              <a:buNone/>
            </a:pPr>
            <a:r>
              <a:rPr lang="en-US" sz="2400" i="1" dirty="0">
                <a:solidFill>
                  <a:schemeClr val="tx2"/>
                </a:solidFill>
              </a:rPr>
              <a:t>Required by law </a:t>
            </a:r>
            <a:r>
              <a:rPr lang="en-US" sz="2400" dirty="0"/>
              <a:t>means a mandate contained in law that compels an entity to make a use or disclosure of protected health information and that is enforceable in a court of law. </a:t>
            </a:r>
          </a:p>
          <a:p>
            <a:pPr marL="342900" lvl="1" indent="0">
              <a:buNone/>
            </a:pPr>
            <a:endParaRPr lang="en-US" sz="800" dirty="0"/>
          </a:p>
          <a:p>
            <a:pPr marL="342900" lvl="1" indent="0">
              <a:buNone/>
            </a:pPr>
            <a:r>
              <a:rPr lang="en-US" sz="2400" dirty="0">
                <a:solidFill>
                  <a:schemeClr val="tx2"/>
                </a:solidFill>
              </a:rPr>
              <a:t>Examples: </a:t>
            </a:r>
          </a:p>
          <a:p>
            <a:pPr lvl="2"/>
            <a:r>
              <a:rPr lang="en-US" sz="2000" dirty="0"/>
              <a:t>court orders and court-ordered warrants</a:t>
            </a:r>
          </a:p>
          <a:p>
            <a:pPr lvl="2"/>
            <a:r>
              <a:rPr lang="en-US" sz="2000" dirty="0"/>
              <a:t>subpoenas or summons issued by a court, grand jury, inspector general, or administrative body authorized to require the production of information</a:t>
            </a:r>
          </a:p>
          <a:p>
            <a:pPr lvl="2"/>
            <a:r>
              <a:rPr lang="en-US" sz="2000" dirty="0"/>
              <a:t>a civil or an authorized investigative demand</a:t>
            </a:r>
          </a:p>
          <a:p>
            <a:pPr lvl="2"/>
            <a:r>
              <a:rPr lang="en-US" sz="2000" dirty="0"/>
              <a:t>statutes or regulations that require the production of information</a:t>
            </a:r>
          </a:p>
          <a:p>
            <a:pPr marL="0" indent="0">
              <a:buNone/>
            </a:pPr>
            <a:endParaRPr lang="en-US" dirty="0"/>
          </a:p>
          <a:p>
            <a:pPr marL="0" indent="0">
              <a:buNone/>
            </a:pPr>
            <a:r>
              <a:rPr lang="en-US" dirty="0"/>
              <a:t>Reports of Child Abuse/Neglect:</a:t>
            </a:r>
          </a:p>
          <a:p>
            <a:r>
              <a:rPr lang="en-US" dirty="0"/>
              <a:t>To a public health authority or other appropriate government authority authorized to receive such reports</a:t>
            </a:r>
          </a:p>
          <a:p>
            <a:endParaRPr lang="en-US" dirty="0"/>
          </a:p>
          <a:p>
            <a:pPr marL="0" indent="0">
              <a:buNone/>
            </a:pPr>
            <a:r>
              <a:rPr lang="en-US" sz="2800" dirty="0"/>
              <a:t>Disclosure of information is permitted if necessary to:</a:t>
            </a:r>
          </a:p>
          <a:p>
            <a:pPr lvl="1"/>
            <a:r>
              <a:rPr lang="en-US" sz="2800" dirty="0"/>
              <a:t> Prevent or lessen serious and imminent threat to health or safety of the person, other persons or the public</a:t>
            </a:r>
          </a:p>
          <a:p>
            <a:pPr marL="342900" lvl="1" indent="0" algn="ctr">
              <a:buNone/>
            </a:pPr>
            <a:r>
              <a:rPr lang="en-US" sz="2800" dirty="0"/>
              <a:t>AND</a:t>
            </a:r>
          </a:p>
          <a:p>
            <a:pPr lvl="1"/>
            <a:r>
              <a:rPr lang="en-US" sz="2800" dirty="0"/>
              <a:t>Disclosure is to person/persons reasonably able to prevent or less the threat  (e.g. law enforcement,</a:t>
            </a:r>
            <a:r>
              <a:rPr lang="en-US" sz="2800" baseline="0" dirty="0"/>
              <a:t> school, </a:t>
            </a:r>
            <a:r>
              <a:rPr lang="en-US" sz="2800" baseline="0" dirty="0" err="1"/>
              <a:t>etc</a:t>
            </a:r>
            <a:r>
              <a:rPr lang="en-US" sz="2800" baseline="0" dirty="0"/>
              <a:t>)</a:t>
            </a:r>
            <a:endParaRPr lang="en-US" sz="2800" dirty="0"/>
          </a:p>
        </p:txBody>
      </p:sp>
      <p:sp>
        <p:nvSpPr>
          <p:cNvPr id="4" name="Slide Number Placeholder 3"/>
          <p:cNvSpPr>
            <a:spLocks noGrp="1"/>
          </p:cNvSpPr>
          <p:nvPr>
            <p:ph type="sldNum" sz="quarter" idx="10"/>
          </p:nvPr>
        </p:nvSpPr>
        <p:spPr/>
        <p:txBody>
          <a:bodyPr/>
          <a:lstStyle/>
          <a:p>
            <a:fld id="{B0D5BE0E-08EE-4083-843B-5AE5294CBF1C}" type="slidenum">
              <a:rPr lang="en-US" smtClean="0"/>
              <a:t>11</a:t>
            </a:fld>
            <a:endParaRPr lang="en-US" dirty="0"/>
          </a:p>
        </p:txBody>
      </p:sp>
    </p:spTree>
    <p:extLst>
      <p:ext uri="{BB962C8B-B14F-4D97-AF65-F5344CB8AC3E}">
        <p14:creationId xmlns:p14="http://schemas.microsoft.com/office/powerpoint/2010/main" val="1399595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6850" y="122238"/>
            <a:ext cx="3454400" cy="2590800"/>
          </a:xfrm>
        </p:spPr>
      </p:sp>
      <p:sp>
        <p:nvSpPr>
          <p:cNvPr id="3" name="Notes Placeholder 2"/>
          <p:cNvSpPr>
            <a:spLocks noGrp="1"/>
          </p:cNvSpPr>
          <p:nvPr>
            <p:ph type="body" idx="1"/>
          </p:nvPr>
        </p:nvSpPr>
        <p:spPr>
          <a:xfrm>
            <a:off x="198437" y="2944048"/>
            <a:ext cx="6629400" cy="6273833"/>
          </a:xfrm>
        </p:spPr>
        <p:txBody>
          <a:bodyPr>
            <a:normAutofit fontScale="70000" lnSpcReduction="20000"/>
          </a:bodyPr>
          <a:lstStyle/>
          <a:p>
            <a:r>
              <a:rPr lang="en-US" sz="2800" dirty="0"/>
              <a:t>To the extent that such use or disclosure is required by law and the use or disclosure complies with and is limited to the relevant requirements of such law.</a:t>
            </a:r>
          </a:p>
          <a:p>
            <a:pPr marL="0" indent="0">
              <a:buNone/>
            </a:pPr>
            <a:endParaRPr lang="en-US" sz="800" dirty="0"/>
          </a:p>
          <a:p>
            <a:pPr marL="342900" lvl="1" indent="0">
              <a:buNone/>
            </a:pPr>
            <a:r>
              <a:rPr lang="en-US" sz="2400" i="1" dirty="0">
                <a:solidFill>
                  <a:schemeClr val="tx2"/>
                </a:solidFill>
              </a:rPr>
              <a:t>Required by law </a:t>
            </a:r>
            <a:r>
              <a:rPr lang="en-US" sz="2400" dirty="0"/>
              <a:t>means a mandate contained in law that compels an entity to make a use or disclosure of protected health information and that is enforceable in a court of law. </a:t>
            </a:r>
          </a:p>
          <a:p>
            <a:pPr marL="342900" lvl="1" indent="0">
              <a:buNone/>
            </a:pPr>
            <a:endParaRPr lang="en-US" sz="800" dirty="0"/>
          </a:p>
          <a:p>
            <a:pPr marL="342900" lvl="1" indent="0">
              <a:buNone/>
            </a:pPr>
            <a:r>
              <a:rPr lang="en-US" sz="2400" dirty="0">
                <a:solidFill>
                  <a:schemeClr val="tx2"/>
                </a:solidFill>
              </a:rPr>
              <a:t>Examples: </a:t>
            </a:r>
          </a:p>
          <a:p>
            <a:pPr lvl="2"/>
            <a:r>
              <a:rPr lang="en-US" sz="2000" dirty="0"/>
              <a:t>court orders and court-ordered warrants</a:t>
            </a:r>
          </a:p>
          <a:p>
            <a:pPr lvl="2"/>
            <a:r>
              <a:rPr lang="en-US" sz="2000" dirty="0"/>
              <a:t>subpoenas or summons issued by a court, grand jury, inspector general, or administrative body authorized to require the production of information</a:t>
            </a:r>
          </a:p>
          <a:p>
            <a:pPr lvl="2"/>
            <a:r>
              <a:rPr lang="en-US" sz="2000" dirty="0"/>
              <a:t>a civil or an authorized investigative demand</a:t>
            </a:r>
          </a:p>
          <a:p>
            <a:pPr lvl="2"/>
            <a:r>
              <a:rPr lang="en-US" sz="2000" dirty="0"/>
              <a:t>statutes or regulations that require the production of information</a:t>
            </a:r>
          </a:p>
          <a:p>
            <a:pPr marL="0" indent="0">
              <a:buNone/>
            </a:pPr>
            <a:endParaRPr lang="en-US" dirty="0"/>
          </a:p>
          <a:p>
            <a:pPr marL="0" indent="0">
              <a:buNone/>
            </a:pPr>
            <a:r>
              <a:rPr lang="en-US" dirty="0"/>
              <a:t>Reports of Child Abuse/Neglect:</a:t>
            </a:r>
          </a:p>
          <a:p>
            <a:r>
              <a:rPr lang="en-US" dirty="0"/>
              <a:t>To a public health authority or other appropriate government authority authorized to receive such reports</a:t>
            </a:r>
          </a:p>
          <a:p>
            <a:endParaRPr lang="en-US" dirty="0"/>
          </a:p>
          <a:p>
            <a:endParaRPr lang="en-US" sz="2800" dirty="0"/>
          </a:p>
          <a:p>
            <a:r>
              <a:rPr lang="en-US" sz="2800" dirty="0"/>
              <a:t>To Reduce or Prevent a Serious Threat to Public Health and Safety</a:t>
            </a:r>
          </a:p>
          <a:p>
            <a:pPr marL="0" indent="0">
              <a:buNone/>
            </a:pPr>
            <a:r>
              <a:rPr lang="en-US" sz="2800" dirty="0"/>
              <a:t>Disclosure of information is permitted if necessary to:</a:t>
            </a:r>
          </a:p>
          <a:p>
            <a:pPr lvl="1"/>
            <a:r>
              <a:rPr lang="en-US" sz="2800" dirty="0"/>
              <a:t> Prevent or lessen serious and imminent threat to health or safety of the person, other persons or the public</a:t>
            </a:r>
          </a:p>
          <a:p>
            <a:pPr marL="342900" lvl="1" indent="0" algn="ctr">
              <a:buNone/>
            </a:pPr>
            <a:r>
              <a:rPr lang="en-US" sz="2800" dirty="0"/>
              <a:t>AND</a:t>
            </a:r>
          </a:p>
          <a:p>
            <a:pPr lvl="1"/>
            <a:r>
              <a:rPr lang="en-US" sz="2800" dirty="0"/>
              <a:t>Disclosure is to person/persons reasonably able to prevent or less the threat  (e.g. law enforcement,</a:t>
            </a:r>
            <a:r>
              <a:rPr lang="en-US" sz="2800" baseline="0" dirty="0"/>
              <a:t> school, </a:t>
            </a:r>
            <a:r>
              <a:rPr lang="en-US" sz="2800" baseline="0" dirty="0" err="1"/>
              <a:t>etc</a:t>
            </a:r>
            <a:r>
              <a:rPr lang="en-US" sz="2800" baseline="0" dirty="0"/>
              <a:t>)</a:t>
            </a:r>
            <a:endParaRPr lang="en-US" sz="2800" dirty="0"/>
          </a:p>
        </p:txBody>
      </p:sp>
      <p:sp>
        <p:nvSpPr>
          <p:cNvPr id="4" name="Slide Number Placeholder 3"/>
          <p:cNvSpPr>
            <a:spLocks noGrp="1"/>
          </p:cNvSpPr>
          <p:nvPr>
            <p:ph type="sldNum" sz="quarter" idx="10"/>
          </p:nvPr>
        </p:nvSpPr>
        <p:spPr/>
        <p:txBody>
          <a:bodyPr/>
          <a:lstStyle/>
          <a:p>
            <a:fld id="{B0D5BE0E-08EE-4083-843B-5AE5294CBF1C}" type="slidenum">
              <a:rPr lang="en-US" smtClean="0"/>
              <a:t>12</a:t>
            </a:fld>
            <a:endParaRPr lang="en-US" dirty="0"/>
          </a:p>
        </p:txBody>
      </p:sp>
    </p:spTree>
    <p:extLst>
      <p:ext uri="{BB962C8B-B14F-4D97-AF65-F5344CB8AC3E}">
        <p14:creationId xmlns:p14="http://schemas.microsoft.com/office/powerpoint/2010/main" val="15683560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74800" y="188913"/>
            <a:ext cx="4073525" cy="3054350"/>
          </a:xfrm>
        </p:spPr>
      </p:sp>
      <p:sp>
        <p:nvSpPr>
          <p:cNvPr id="3" name="Notes Placeholder 2"/>
          <p:cNvSpPr>
            <a:spLocks noGrp="1"/>
          </p:cNvSpPr>
          <p:nvPr>
            <p:ph type="body" idx="1"/>
          </p:nvPr>
        </p:nvSpPr>
        <p:spPr>
          <a:xfrm>
            <a:off x="350837" y="3396203"/>
            <a:ext cx="6476999" cy="5717633"/>
          </a:xfrm>
        </p:spPr>
        <p:txBody>
          <a:bodyPr>
            <a:noAutofit/>
          </a:bodyPr>
          <a:lstStyle/>
          <a:p>
            <a:pPr defTabSz="941192">
              <a:defRPr/>
            </a:pPr>
            <a:r>
              <a:rPr lang="en-US" sz="1600" dirty="0"/>
              <a:t>Another way that an individual’s information can be disclosed under HIPAA is to “de-identify” the information:</a:t>
            </a:r>
          </a:p>
          <a:p>
            <a:pPr defTabSz="941192">
              <a:defRPr/>
            </a:pPr>
            <a:endParaRPr lang="en-US" sz="1600" dirty="0"/>
          </a:p>
          <a:p>
            <a:pPr defTabSz="941192">
              <a:defRPr/>
            </a:pPr>
            <a:r>
              <a:rPr lang="en-US" sz="1600" dirty="0"/>
              <a:t>There are no restrictions on the use or disclosure of de-identified health information under federal or state law.</a:t>
            </a:r>
          </a:p>
          <a:p>
            <a:pPr defTabSz="941192">
              <a:defRPr/>
            </a:pPr>
            <a:endParaRPr lang="en-US" sz="1600" dirty="0"/>
          </a:p>
          <a:p>
            <a:pPr defTabSz="941192">
              <a:defRPr/>
            </a:pPr>
            <a:r>
              <a:rPr lang="en-US" sz="1600" dirty="0"/>
              <a:t>There are two ways to de-identify HIPAA-covered information…</a:t>
            </a:r>
          </a:p>
          <a:p>
            <a:pPr defTabSz="941192">
              <a:defRPr/>
            </a:pPr>
            <a:endParaRPr lang="en-US" sz="1600" dirty="0"/>
          </a:p>
          <a:p>
            <a:pPr defTabSz="941192">
              <a:defRPr/>
            </a:pPr>
            <a:r>
              <a:rPr lang="en-US" sz="1600" dirty="0"/>
              <a:t>Need either: (1) Safe</a:t>
            </a:r>
            <a:r>
              <a:rPr lang="en-US" sz="1600" baseline="0" dirty="0"/>
              <a:t> Harbor Method:  </a:t>
            </a:r>
            <a:r>
              <a:rPr lang="en-US" sz="1600" dirty="0"/>
              <a:t>the removal of specified identifiers of the individual and of the individual’s relatives, household members, and employers is required, and is adequate only if the covered entity has no actual knowledge that the remaining information could be used to identify the individual.</a:t>
            </a:r>
          </a:p>
          <a:p>
            <a:pPr defTabSz="941192">
              <a:defRPr/>
            </a:pPr>
            <a:endParaRPr lang="en-US" sz="1600" dirty="0"/>
          </a:p>
          <a:p>
            <a:pPr defTabSz="941192">
              <a:defRPr/>
            </a:pPr>
            <a:r>
              <a:rPr lang="en-US" sz="1600" dirty="0"/>
              <a:t>OR</a:t>
            </a:r>
          </a:p>
          <a:p>
            <a:pPr defTabSz="941192">
              <a:defRPr/>
            </a:pPr>
            <a:endParaRPr lang="en-US" sz="1600" dirty="0"/>
          </a:p>
          <a:p>
            <a:pPr marL="0" marR="0" lvl="0" indent="0" algn="l" defTabSz="941192" rtl="0" eaLnBrk="1" fontAlgn="auto" latinLnBrk="0" hangingPunct="1">
              <a:lnSpc>
                <a:spcPct val="100000"/>
              </a:lnSpc>
              <a:spcBef>
                <a:spcPts val="0"/>
              </a:spcBef>
              <a:spcAft>
                <a:spcPts val="0"/>
              </a:spcAft>
              <a:buClrTx/>
              <a:buSzTx/>
              <a:buFontTx/>
              <a:buNone/>
              <a:tabLst/>
              <a:defRPr/>
            </a:pPr>
            <a:r>
              <a:rPr lang="en-US" sz="1600" dirty="0"/>
              <a:t>(2) a formal determination by a qualified statistician; or</a:t>
            </a:r>
          </a:p>
          <a:p>
            <a:pPr marL="0" marR="0" lvl="0" indent="0" algn="l" defTabSz="941192" rtl="0" eaLnBrk="1" fontAlgn="auto" latinLnBrk="0" hangingPunct="1">
              <a:lnSpc>
                <a:spcPct val="100000"/>
              </a:lnSpc>
              <a:spcBef>
                <a:spcPts val="0"/>
              </a:spcBef>
              <a:spcAft>
                <a:spcPts val="0"/>
              </a:spcAft>
              <a:buClrTx/>
              <a:buSzTx/>
              <a:buFontTx/>
              <a:buNone/>
              <a:tabLst/>
              <a:defRPr/>
            </a:pPr>
            <a:endParaRPr lang="en-US" sz="1600" dirty="0"/>
          </a:p>
          <a:p>
            <a:pPr defTabSz="941192">
              <a:defRPr/>
            </a:pPr>
            <a:r>
              <a:rPr lang="en-US" sz="1600" dirty="0"/>
              <a:t>Unfortunately, once you jump through all of these hoops, the information is usually not especially  useful to share in most cases - except for maybe aggregate reporting or research purposes</a:t>
            </a:r>
          </a:p>
          <a:p>
            <a:pPr defTabSz="941192">
              <a:defRPr/>
            </a:pPr>
            <a:endParaRPr lang="en-US"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Mostly used for aggregate reporting and research</a:t>
            </a:r>
          </a:p>
          <a:p>
            <a:endParaRPr lang="en-US" sz="1600" dirty="0"/>
          </a:p>
          <a:p>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t>13</a:t>
            </a:fld>
            <a:endParaRPr lang="en-US" dirty="0"/>
          </a:p>
        </p:txBody>
      </p:sp>
    </p:spTree>
    <p:extLst>
      <p:ext uri="{BB962C8B-B14F-4D97-AF65-F5344CB8AC3E}">
        <p14:creationId xmlns:p14="http://schemas.microsoft.com/office/powerpoint/2010/main" val="30850512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438" y="177800"/>
            <a:ext cx="3868737" cy="2901950"/>
          </a:xfrm>
        </p:spPr>
      </p:sp>
      <p:sp>
        <p:nvSpPr>
          <p:cNvPr id="3" name="Notes Placeholder 2"/>
          <p:cNvSpPr>
            <a:spLocks noGrp="1"/>
          </p:cNvSpPr>
          <p:nvPr>
            <p:ph type="body" idx="1"/>
          </p:nvPr>
        </p:nvSpPr>
        <p:spPr>
          <a:xfrm>
            <a:off x="122237" y="3079684"/>
            <a:ext cx="6858000" cy="6119495"/>
          </a:xfrm>
        </p:spPr>
        <p:txBody>
          <a:bodyPr>
            <a:noAutofit/>
          </a:bodyPr>
          <a:lstStyle/>
          <a:p>
            <a:pPr marL="0" lvl="1"/>
            <a:r>
              <a:rPr lang="en-US" sz="1600" b="1" dirty="0"/>
              <a:t>Part 2/State </a:t>
            </a:r>
            <a:r>
              <a:rPr lang="en-US" sz="1600" b="1" dirty="0" err="1"/>
              <a:t>Aod</a:t>
            </a:r>
            <a:r>
              <a:rPr lang="en-US" sz="1600" b="1" dirty="0"/>
              <a:t> Law:  </a:t>
            </a:r>
            <a:r>
              <a:rPr lang="en-US" sz="1600" dirty="0"/>
              <a:t>generally prohibited unless exception applies – original </a:t>
            </a:r>
            <a:r>
              <a:rPr lang="en-US" sz="1600" dirty="0" err="1"/>
              <a:t>auth</a:t>
            </a:r>
            <a:r>
              <a:rPr lang="en-US" sz="1600" dirty="0"/>
              <a:t> can permit further re-disclosure</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baseline="0" dirty="0"/>
              <a:t>As those of you who are familiar with Part 2 know, RE-disclosure of information by those that receive it from a program is explicitly prohibited unless exception</a:t>
            </a:r>
            <a:r>
              <a:rPr lang="en-US" sz="1600" b="0" dirty="0"/>
              <a:t> applies or permitted disclosures</a:t>
            </a:r>
            <a:r>
              <a:rPr lang="en-US" sz="1600" b="0"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a:t>
            </a:r>
            <a:r>
              <a:rPr lang="en-US" sz="1600" b="0" baseline="0" dirty="0"/>
              <a:t> </a:t>
            </a:r>
            <a:r>
              <a:rPr lang="en-US" sz="1600" baseline="0" dirty="0"/>
              <a:t>receiving entity</a:t>
            </a:r>
            <a:r>
              <a:rPr lang="en-US" sz="1600" dirty="0"/>
              <a:t> really only be able to re-disclose</a:t>
            </a:r>
            <a:r>
              <a:rPr lang="en-US" sz="1600" baseline="0" dirty="0"/>
              <a:t> the info without client authorization in very limited circumstances.  Essentially for reporting child abuse or neglect or in response to a properly drafted court order.  </a:t>
            </a:r>
            <a:endParaRPr lang="en-US" sz="1600" dirty="0"/>
          </a:p>
          <a:p>
            <a:pPr marL="0" lvl="1"/>
            <a:endParaRPr lang="en-US" sz="1600" dirty="0"/>
          </a:p>
          <a:p>
            <a:pPr marL="0" lvl="1"/>
            <a:r>
              <a:rPr lang="en-US" sz="1600" dirty="0"/>
              <a:t>New authorization must be obtained…</a:t>
            </a:r>
          </a:p>
          <a:p>
            <a:pPr marL="0" lvl="1"/>
            <a:endParaRPr lang="en-US" sz="160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sz="1600" dirty="0"/>
              <a:t>Statement</a:t>
            </a:r>
            <a:r>
              <a:rPr lang="en-US" sz="1600" baseline="0" dirty="0"/>
              <a:t> of Prohibition in Re-Disclosure required: </a:t>
            </a:r>
            <a:r>
              <a:rPr lang="en-US" sz="1600" dirty="0" err="1"/>
              <a:t>Regs</a:t>
            </a:r>
            <a:r>
              <a:rPr lang="en-US" sz="1600" dirty="0"/>
              <a:t> require that a notice of </a:t>
            </a:r>
            <a:r>
              <a:rPr lang="en-US" sz="1600" dirty="0" err="1"/>
              <a:t>prohib</a:t>
            </a:r>
            <a:r>
              <a:rPr lang="en-US" sz="1600" dirty="0"/>
              <a:t> on </a:t>
            </a:r>
            <a:r>
              <a:rPr lang="en-US" sz="1600" dirty="0" err="1"/>
              <a:t>redisclosures</a:t>
            </a:r>
            <a:r>
              <a:rPr lang="en-US" sz="1600" dirty="0"/>
              <a:t> be sent along with each disclosure made </a:t>
            </a:r>
            <a:r>
              <a:rPr lang="en-US" sz="1600" dirty="0" err="1"/>
              <a:t>made</a:t>
            </a:r>
            <a:r>
              <a:rPr lang="en-US" sz="1600" dirty="0"/>
              <a:t> pursuant to an authorization stating that re-disclosure of the information is prohibited unless permitted by that person’s consent or by the regulations.</a:t>
            </a:r>
          </a:p>
          <a:p>
            <a:pPr marL="0" lvl="1"/>
            <a:endParaRPr lang="en-US" sz="1600" dirty="0"/>
          </a:p>
          <a:p>
            <a:pPr marL="0" lvl="1" indent="0">
              <a:buNone/>
            </a:pPr>
            <a:r>
              <a:rPr lang="en-US" sz="1600" dirty="0"/>
              <a:t>New Language makes clear that:</a:t>
            </a:r>
          </a:p>
          <a:p>
            <a:pPr marL="742950" lvl="1" indent="-285750">
              <a:buFont typeface="Arial" panose="020B0604020202020204" pitchFamily="34" charset="0"/>
              <a:buChar char="•"/>
            </a:pPr>
            <a:r>
              <a:rPr lang="en-US" sz="1600" dirty="0"/>
              <a:t>prohibition applies only to information that would identify, directly or indirectly, an individual as having been diagnosed, treated, or referred for treatment for a substance use disorder. </a:t>
            </a:r>
          </a:p>
          <a:p>
            <a:pPr marL="742950" lvl="1" indent="-285750">
              <a:buFont typeface="Arial" panose="020B0604020202020204" pitchFamily="34" charset="0"/>
              <a:buChar char="•"/>
            </a:pPr>
            <a:r>
              <a:rPr lang="en-US" sz="1600" dirty="0"/>
              <a:t>federal rules restrict any use of the information to criminally investigate or prosecute any patient with a substance use disorder, except as provided in sections 2.12(c)(5) (crimes on premises) and 2.65 (court orders).</a:t>
            </a:r>
          </a:p>
          <a:p>
            <a:pPr marL="517525" lvl="1" indent="0">
              <a:buNone/>
            </a:pPr>
            <a:endParaRPr lang="en-US" sz="1600" dirty="0"/>
          </a:p>
          <a:p>
            <a:r>
              <a:rPr lang="en-US" sz="1600" dirty="0"/>
              <a:t>Recent </a:t>
            </a:r>
            <a:r>
              <a:rPr lang="en-US" sz="1600" dirty="0" err="1"/>
              <a:t>OhioMHAS</a:t>
            </a:r>
            <a:r>
              <a:rPr lang="en-US" sz="1600" dirty="0"/>
              <a:t> notice requirement:</a:t>
            </a:r>
            <a:r>
              <a:rPr lang="en-US" sz="1600" baseline="0" dirty="0"/>
              <a:t> </a:t>
            </a:r>
            <a:r>
              <a:rPr lang="en-US" sz="1600" dirty="0"/>
              <a:t>is a bit different statement,</a:t>
            </a:r>
          </a:p>
          <a:p>
            <a:pPr marL="857250" indent="-285750">
              <a:buFont typeface="Arial" panose="020B0604020202020204" pitchFamily="34" charset="0"/>
              <a:buChar char="•"/>
            </a:pPr>
            <a:r>
              <a:rPr lang="en-US" sz="1600" dirty="0"/>
              <a:t>One says include, one says accompany</a:t>
            </a:r>
          </a:p>
          <a:p>
            <a:pPr marL="857250" indent="-285750">
              <a:buFont typeface="Arial" panose="020B0604020202020204" pitchFamily="34" charset="0"/>
              <a:buChar char="•"/>
            </a:pPr>
            <a:r>
              <a:rPr lang="en-US" sz="1600" dirty="0"/>
              <a:t> Part 2 trumps</a:t>
            </a:r>
          </a:p>
          <a:p>
            <a:pPr marL="857250" indent="-285750">
              <a:buFont typeface="Arial" panose="020B0604020202020204" pitchFamily="34" charset="0"/>
              <a:buChar char="•"/>
            </a:pPr>
            <a:r>
              <a:rPr lang="en-US" sz="1600" dirty="0" err="1"/>
              <a:t>OhioMHAS</a:t>
            </a:r>
            <a:r>
              <a:rPr lang="en-US" sz="1600" dirty="0"/>
              <a:t> will have to revise – they are aware</a:t>
            </a:r>
          </a:p>
          <a:p>
            <a:pPr marL="0" lvl="1"/>
            <a:endParaRPr lang="en-US" sz="1600" dirty="0"/>
          </a:p>
          <a:p>
            <a:pPr marL="0" lvl="1"/>
            <a:endParaRPr lang="en-US" sz="1600" b="0" dirty="0"/>
          </a:p>
          <a:p>
            <a:pPr marL="0" lvl="1"/>
            <a:r>
              <a:rPr lang="en-US" sz="1600" b="1" dirty="0"/>
              <a:t>HIPAA and state MH law:   </a:t>
            </a:r>
            <a:r>
              <a:rPr lang="en-US" sz="1600" dirty="0"/>
              <a:t>Do not have a re-disclosure prohibition like 42 CFR Part 2.    </a:t>
            </a:r>
          </a:p>
          <a:p>
            <a:pPr marL="288925" lvl="1" indent="-174625">
              <a:buFont typeface="Arial" panose="020B0604020202020204" pitchFamily="34" charset="0"/>
              <a:buChar char="•"/>
            </a:pPr>
            <a:r>
              <a:rPr lang="en-US" sz="1600" dirty="0"/>
              <a:t>However, if a HIPAA-Covered entity receives the info….they can only further re-disclose the info in accordance with HIPAA (so if a health care provider receives the info for treatment purposes -&gt; could re-disclose if HIPAA permits the disclosure it such as to another healthcare provider for treatment purposes)</a:t>
            </a:r>
          </a:p>
          <a:p>
            <a:pPr marL="288925" lvl="1" indent="-174625">
              <a:buFont typeface="Arial" panose="020B0604020202020204" pitchFamily="34" charset="0"/>
              <a:buChar char="•"/>
            </a:pPr>
            <a:r>
              <a:rPr lang="en-US" sz="1600" dirty="0"/>
              <a:t>Also, a BA can only re-disclose the info as permitted by the terms of the BAA and there may be instances when there are other laws that apply to the organization that receives the information – (example: when you disclose information to the Ohio Department of Health for public health purposes, there are other specific laws in the </a:t>
            </a:r>
            <a:r>
              <a:rPr lang="en-US" sz="1600" dirty="0" err="1"/>
              <a:t>Dept</a:t>
            </a:r>
            <a:r>
              <a:rPr lang="en-US" sz="1600" dirty="0"/>
              <a:t> of Health statutes that protect the information from further disclosure.)</a:t>
            </a:r>
          </a:p>
          <a:p>
            <a:pPr marL="114300" lvl="1"/>
            <a:r>
              <a:rPr lang="en-US" sz="1600" dirty="0"/>
              <a:t>Other than that, there are no explicit re-disclosure prohibitions for MH client records.</a:t>
            </a:r>
          </a:p>
        </p:txBody>
      </p:sp>
      <p:sp>
        <p:nvSpPr>
          <p:cNvPr id="4" name="Slide Number Placeholder 3"/>
          <p:cNvSpPr>
            <a:spLocks noGrp="1"/>
          </p:cNvSpPr>
          <p:nvPr>
            <p:ph type="sldNum" sz="quarter" idx="10"/>
          </p:nvPr>
        </p:nvSpPr>
        <p:spPr/>
        <p:txBody>
          <a:bodyPr/>
          <a:lstStyle/>
          <a:p>
            <a:fld id="{B0D5BE0E-08EE-4083-843B-5AE5294CBF1C}" type="slidenum">
              <a:rPr lang="en-US" smtClean="0"/>
              <a:t>14</a:t>
            </a:fld>
            <a:endParaRPr lang="en-US" dirty="0"/>
          </a:p>
        </p:txBody>
      </p:sp>
    </p:spTree>
    <p:extLst>
      <p:ext uri="{BB962C8B-B14F-4D97-AF65-F5344CB8AC3E}">
        <p14:creationId xmlns:p14="http://schemas.microsoft.com/office/powerpoint/2010/main" val="23777180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44613" y="469900"/>
            <a:ext cx="4103687" cy="30781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1417129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89050" y="188913"/>
            <a:ext cx="4886325" cy="3665537"/>
          </a:xfrm>
        </p:spPr>
      </p:sp>
      <p:sp>
        <p:nvSpPr>
          <p:cNvPr id="3" name="Notes Placeholder 2"/>
          <p:cNvSpPr>
            <a:spLocks noGrp="1"/>
          </p:cNvSpPr>
          <p:nvPr>
            <p:ph type="body" idx="1"/>
          </p:nvPr>
        </p:nvSpPr>
        <p:spPr>
          <a:xfrm>
            <a:off x="274638" y="3930688"/>
            <a:ext cx="6553199" cy="4986733"/>
          </a:xfrm>
        </p:spPr>
        <p:txBody>
          <a:bodyPr/>
          <a:lstStyle/>
          <a:p>
            <a:r>
              <a:rPr lang="en-US" sz="1600" dirty="0"/>
              <a:t>HIPAA leaves many</a:t>
            </a:r>
            <a:r>
              <a:rPr lang="en-US" sz="1600" baseline="0" dirty="0"/>
              <a:t> provisions related to minors</a:t>
            </a:r>
            <a:r>
              <a:rPr lang="en-US" sz="1600" dirty="0"/>
              <a:t> to state law</a:t>
            </a:r>
            <a:r>
              <a:rPr lang="en-US" sz="1600" baseline="0" dirty="0"/>
              <a:t> – </a:t>
            </a:r>
          </a:p>
          <a:p>
            <a:endParaRPr lang="en-US" sz="1600" baseline="0" dirty="0"/>
          </a:p>
          <a:p>
            <a:r>
              <a:rPr lang="en-US" sz="1600" baseline="0" dirty="0"/>
              <a:t>In regards to minors receiving services without their parent’s consent…</a:t>
            </a:r>
          </a:p>
          <a:p>
            <a:endParaRPr lang="en-US" sz="1600" baseline="0" dirty="0"/>
          </a:p>
          <a:p>
            <a:pPr marL="0" indent="0">
              <a:buNone/>
            </a:pPr>
            <a:r>
              <a:rPr lang="en-US" sz="1600" b="1" dirty="0"/>
              <a:t>Must both parents give consent for our minor child to be treated?</a:t>
            </a:r>
            <a:endParaRPr lang="en-US" sz="1600" dirty="0"/>
          </a:p>
          <a:p>
            <a:r>
              <a:rPr lang="en-US" sz="1600" b="1" dirty="0"/>
              <a:t>A: </a:t>
            </a:r>
            <a:r>
              <a:rPr lang="en-US" sz="1600" dirty="0"/>
              <a:t>  No. </a:t>
            </a:r>
            <a:r>
              <a:rPr lang="en-US" sz="1200" dirty="0"/>
              <a:t>Either you or your child’s other parent may give consent, assuming you are not divorced. If you are separated, but not yet divorced, then either parent may provide consent. If you are divorced, but both parents have legal custody (shared parenting), then either parent can sign. If you are divorced, and one parent has legal custody or is the child’s custodial or residential parent, then that parent should give consent. However, if a delay in medical care would be dangerous for your child and all reasonable attempts to reach the custodial or residential parent have failed, then the non-custodial parent can give consent.</a:t>
            </a:r>
            <a:endParaRPr lang="en-US" dirty="0"/>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3561174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17</a:t>
            </a:fld>
            <a:endParaRPr lang="en-US" dirty="0"/>
          </a:p>
        </p:txBody>
      </p:sp>
    </p:spTree>
    <p:extLst>
      <p:ext uri="{BB962C8B-B14F-4D97-AF65-F5344CB8AC3E}">
        <p14:creationId xmlns:p14="http://schemas.microsoft.com/office/powerpoint/2010/main" val="2255649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89050" y="188913"/>
            <a:ext cx="4886325" cy="3665537"/>
          </a:xfrm>
        </p:spPr>
      </p:sp>
      <p:sp>
        <p:nvSpPr>
          <p:cNvPr id="3" name="Notes Placeholder 2"/>
          <p:cNvSpPr>
            <a:spLocks noGrp="1"/>
          </p:cNvSpPr>
          <p:nvPr>
            <p:ph type="body" idx="1"/>
          </p:nvPr>
        </p:nvSpPr>
        <p:spPr>
          <a:xfrm>
            <a:off x="274638" y="3930688"/>
            <a:ext cx="6553199" cy="4986733"/>
          </a:xfrm>
        </p:spPr>
        <p:txBody>
          <a:bodyPr/>
          <a:lstStyle/>
          <a:p>
            <a:endParaRPr lang="en-US" sz="1600" baseline="0" dirty="0"/>
          </a:p>
          <a:p>
            <a:r>
              <a:rPr lang="en-US" sz="1600" dirty="0"/>
              <a:t>Parent/guardian access to info</a:t>
            </a:r>
          </a:p>
          <a:p>
            <a:endParaRPr lang="en-US" sz="1600" dirty="0"/>
          </a:p>
          <a:p>
            <a:endParaRPr lang="en-US" sz="1600" dirty="0"/>
          </a:p>
          <a:p>
            <a:endParaRPr lang="en-US" sz="1600" baseline="0" dirty="0"/>
          </a:p>
          <a:p>
            <a:r>
              <a:rPr lang="en-US" sz="1600" dirty="0"/>
              <a:t>Disclosures to non-custodial parent</a:t>
            </a:r>
            <a:endParaRPr lang="en-US" sz="1600" baseline="0" dirty="0"/>
          </a:p>
          <a:p>
            <a:endParaRPr lang="en-US" sz="1600" baseline="0" dirty="0"/>
          </a:p>
          <a:p>
            <a:r>
              <a:rPr lang="en-US" sz="1600" dirty="0"/>
              <a:t>Both parents are entitled to any record related to the child  "unless the residential parent has presented the keeper of the record with a copy of an order... that limits the terms and conditions under which the parent who is not the residential parent is to have access to records pertaining to the child and the order pertains to the record in question."   If your agency has not received an order to that effect from the residential parent, then information can be released to the non-custodial parent.  </a:t>
            </a:r>
          </a:p>
          <a:p>
            <a:endParaRPr lang="en-US" sz="1600" dirty="0"/>
          </a:p>
          <a:p>
            <a:r>
              <a:rPr lang="en-US" sz="1600" dirty="0"/>
              <a:t>MUST provide to both unless court order stating otherwise=both parents have legal right to information</a:t>
            </a:r>
            <a:endParaRPr lang="en-US" sz="1600" baseline="0" dirty="0"/>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16112520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19</a:t>
            </a:fld>
            <a:endParaRPr lang="en-US" dirty="0"/>
          </a:p>
        </p:txBody>
      </p:sp>
    </p:spTree>
    <p:extLst>
      <p:ext uri="{BB962C8B-B14F-4D97-AF65-F5344CB8AC3E}">
        <p14:creationId xmlns:p14="http://schemas.microsoft.com/office/powerpoint/2010/main" val="3099743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13" y="14288"/>
            <a:ext cx="2398712" cy="1800225"/>
          </a:xfrm>
        </p:spPr>
      </p:sp>
      <p:sp>
        <p:nvSpPr>
          <p:cNvPr id="3" name="Notes Placeholder 2"/>
          <p:cNvSpPr>
            <a:spLocks noGrp="1"/>
          </p:cNvSpPr>
          <p:nvPr>
            <p:ph type="body" idx="1"/>
          </p:nvPr>
        </p:nvSpPr>
        <p:spPr>
          <a:xfrm>
            <a:off x="274637" y="1814972"/>
            <a:ext cx="6705600" cy="7460561"/>
          </a:xfrm>
        </p:spPr>
        <p:txBody>
          <a:bodyPr>
            <a:noAutofit/>
          </a:bodyPr>
          <a:lstStyle/>
          <a:p>
            <a:pPr marR="0" lvl="0" algn="l" defTabSz="914400" rtl="0" eaLnBrk="1" fontAlgn="auto" latinLnBrk="0" hangingPunct="1">
              <a:spcBef>
                <a:spcPts val="0"/>
              </a:spcBef>
              <a:spcAft>
                <a:spcPts val="0"/>
              </a:spcAft>
              <a:buClrTx/>
              <a:buSzTx/>
              <a:tabLst/>
              <a:defRPr/>
            </a:pPr>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B0D5BE0E-08EE-4083-843B-5AE5294CBF1C}" type="slidenum">
              <a:rPr lang="en-US" smtClean="0"/>
              <a:t>2</a:t>
            </a:fld>
            <a:endParaRPr lang="en-US" dirty="0"/>
          </a:p>
        </p:txBody>
      </p:sp>
    </p:spTree>
    <p:extLst>
      <p:ext uri="{BB962C8B-B14F-4D97-AF65-F5344CB8AC3E}">
        <p14:creationId xmlns:p14="http://schemas.microsoft.com/office/powerpoint/2010/main" val="385766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89050" y="188913"/>
            <a:ext cx="4886325" cy="3665537"/>
          </a:xfrm>
        </p:spPr>
      </p:sp>
      <p:sp>
        <p:nvSpPr>
          <p:cNvPr id="3" name="Notes Placeholder 2"/>
          <p:cNvSpPr>
            <a:spLocks noGrp="1"/>
          </p:cNvSpPr>
          <p:nvPr>
            <p:ph type="body" idx="1"/>
          </p:nvPr>
        </p:nvSpPr>
        <p:spPr>
          <a:xfrm>
            <a:off x="274638" y="3930688"/>
            <a:ext cx="6553199" cy="4986733"/>
          </a:xfrm>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2705456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198438"/>
            <a:ext cx="2498725" cy="1873250"/>
          </a:xfrm>
        </p:spPr>
      </p:sp>
      <p:sp>
        <p:nvSpPr>
          <p:cNvPr id="3" name="Notes Placeholder 2"/>
          <p:cNvSpPr>
            <a:spLocks noGrp="1"/>
          </p:cNvSpPr>
          <p:nvPr>
            <p:ph type="body" idx="1"/>
          </p:nvPr>
        </p:nvSpPr>
        <p:spPr>
          <a:xfrm>
            <a:off x="427037" y="2408237"/>
            <a:ext cx="6096000" cy="6400800"/>
          </a:xfrm>
        </p:spPr>
        <p:txBody>
          <a:bodyPr>
            <a:noAutofit/>
          </a:bodyPr>
          <a:lstStyle/>
          <a:p>
            <a:r>
              <a:rPr lang="en-US" altLang="en-US" sz="1800" b="1" dirty="0"/>
              <a:t>Part 2 </a:t>
            </a:r>
          </a:p>
          <a:p>
            <a:endParaRPr lang="en-US" altLang="en-US" sz="1800" dirty="0"/>
          </a:p>
          <a:p>
            <a:endParaRPr lang="en-US" altLang="en-US" sz="1800" dirty="0"/>
          </a:p>
          <a:p>
            <a:r>
              <a:rPr lang="en-US" altLang="en-US" sz="1800" dirty="0"/>
              <a:t>Predates HIPAA</a:t>
            </a:r>
            <a:r>
              <a:rPr lang="en-US" altLang="en-US" sz="1800" baseline="0" dirty="0"/>
              <a:t> by decades – early 70s</a:t>
            </a:r>
          </a:p>
          <a:p>
            <a:endParaRPr lang="en-US" altLang="en-US" sz="1800" baseline="0" dirty="0"/>
          </a:p>
          <a:p>
            <a:r>
              <a:rPr lang="en-US" sz="1800" dirty="0"/>
              <a:t>As you all know, drug use and addiction increased dramatically in that era….</a:t>
            </a:r>
          </a:p>
          <a:p>
            <a:endParaRPr lang="en-US" sz="1800" dirty="0"/>
          </a:p>
          <a:p>
            <a:r>
              <a:rPr lang="en-US" sz="1800" dirty="0"/>
              <a:t>So Congress wanted….</a:t>
            </a:r>
          </a:p>
          <a:p>
            <a:endParaRPr lang="en-US" altLang="en-US" sz="1800" baseline="0" dirty="0"/>
          </a:p>
          <a:p>
            <a:r>
              <a:rPr lang="en-US" altLang="en-US" sz="1800" dirty="0"/>
              <a:t>1.  To give particularly strong privacy  protections to people who are at risk for or seek, are or have received treatment for drug and alcohol problems</a:t>
            </a:r>
          </a:p>
          <a:p>
            <a:pPr marL="0" indent="0">
              <a:buNone/>
            </a:pPr>
            <a:endParaRPr lang="en-US" altLang="en-US" sz="1800" dirty="0"/>
          </a:p>
          <a:p>
            <a:pPr marL="0" indent="0">
              <a:buNone/>
            </a:pPr>
            <a:r>
              <a:rPr lang="en-US" altLang="en-US" sz="1800" dirty="0"/>
              <a:t>AND</a:t>
            </a:r>
          </a:p>
          <a:p>
            <a:endParaRPr lang="en-US" sz="1800" dirty="0"/>
          </a:p>
          <a:p>
            <a:r>
              <a:rPr lang="en-US" sz="1800" dirty="0"/>
              <a:t>2. To encourage persons to seek and remain in treatment and prevention programs without fear of stigma and repercussions </a:t>
            </a:r>
          </a:p>
          <a:p>
            <a:pPr lvl="1"/>
            <a:r>
              <a:rPr lang="en-US" sz="1800" dirty="0"/>
              <a:t>e.g. Personal, family, employment</a:t>
            </a:r>
          </a:p>
        </p:txBody>
      </p:sp>
      <p:sp>
        <p:nvSpPr>
          <p:cNvPr id="4" name="Slide Number Placeholder 3"/>
          <p:cNvSpPr>
            <a:spLocks noGrp="1"/>
          </p:cNvSpPr>
          <p:nvPr>
            <p:ph type="sldNum" sz="quarter" idx="10"/>
          </p:nvPr>
        </p:nvSpPr>
        <p:spPr/>
        <p:txBody>
          <a:bodyPr/>
          <a:lstStyle/>
          <a:p>
            <a:fld id="{B0D5BE0E-08EE-4083-843B-5AE5294CBF1C}" type="slidenum">
              <a:rPr lang="en-US" smtClean="0"/>
              <a:t>21</a:t>
            </a:fld>
            <a:endParaRPr lang="en-US" dirty="0"/>
          </a:p>
        </p:txBody>
      </p:sp>
    </p:spTree>
    <p:extLst>
      <p:ext uri="{BB962C8B-B14F-4D97-AF65-F5344CB8AC3E}">
        <p14:creationId xmlns:p14="http://schemas.microsoft.com/office/powerpoint/2010/main" val="39709939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8075" y="188913"/>
            <a:ext cx="3563938" cy="2673350"/>
          </a:xfrm>
        </p:spPr>
      </p:sp>
      <p:sp>
        <p:nvSpPr>
          <p:cNvPr id="3" name="Notes Placeholder 2"/>
          <p:cNvSpPr>
            <a:spLocks noGrp="1"/>
          </p:cNvSpPr>
          <p:nvPr>
            <p:ph type="body" idx="1"/>
          </p:nvPr>
        </p:nvSpPr>
        <p:spPr>
          <a:xfrm>
            <a:off x="350837" y="3243494"/>
            <a:ext cx="6324600" cy="5673928"/>
          </a:xfrm>
        </p:spPr>
        <p:txBody>
          <a:bodyPr>
            <a:normAutofit lnSpcReduction="10000"/>
          </a:bodyPr>
          <a:lstStyle/>
          <a:p>
            <a:r>
              <a:rPr lang="en-US" sz="1600" b="1" i="1" dirty="0"/>
              <a:t>Providers covered by Part 2 are:</a:t>
            </a:r>
            <a:endParaRPr lang="en-US" sz="1600" i="1" dirty="0"/>
          </a:p>
          <a:p>
            <a:r>
              <a:rPr lang="en-US" sz="1600" dirty="0"/>
              <a:t>“Federally assisted”  …..  “programs” </a:t>
            </a:r>
          </a:p>
          <a:p>
            <a:endParaRPr lang="en-US" sz="1600" dirty="0"/>
          </a:p>
          <a:p>
            <a:r>
              <a:rPr lang="en-US" sz="1600" dirty="0"/>
              <a:t>Federally assisted = Receives funding – in any form or for any purpose or federal permission or authorization for a practice or purpose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Under Part 2's broad definition of "federally assisted," the only programs that would not be considered "federally assisted" are those that are for-profit and which only accept the privately insured or individuals who pay out of pocket for all treatment received. </a:t>
            </a:r>
          </a:p>
          <a:p>
            <a:endParaRPr lang="en-US" sz="1600" dirty="0"/>
          </a:p>
          <a:p>
            <a:r>
              <a:rPr lang="en-US" sz="1600" dirty="0"/>
              <a:t>Program = hold self out as providing alcohol and drug services and actually provide those services, whether a stand alone organization or part of larger organization, such as a unit of a general medical facility.  </a:t>
            </a:r>
          </a:p>
          <a:p>
            <a:endParaRPr lang="en-US" sz="1600" dirty="0"/>
          </a:p>
          <a:p>
            <a:r>
              <a:rPr lang="en-US" sz="1600" dirty="0"/>
              <a:t>A program also refers to “Medical personnel or other staff in a general medical care facility whose primary function is the provision of alcohol or drug abuse diagnosis, treatment or referral for treatment and who are identified as such providers.”</a:t>
            </a:r>
          </a:p>
          <a:p>
            <a:endParaRPr lang="en-US" sz="1600" dirty="0"/>
          </a:p>
          <a:p>
            <a:r>
              <a:rPr lang="en-US" sz="1600" dirty="0" err="1"/>
              <a:t>OhioMHAS</a:t>
            </a:r>
            <a:r>
              <a:rPr lang="en-US" sz="1600" dirty="0"/>
              <a:t> cert rules state that ALL licensed/certified addiction services providers are subject to 42 CFR Part 2.</a:t>
            </a:r>
          </a:p>
          <a:p>
            <a:endParaRPr lang="en-US" sz="1700" dirty="0"/>
          </a:p>
          <a:p>
            <a:r>
              <a:rPr lang="en-US" sz="1700" dirty="0"/>
              <a:t>Throughout presentation-&gt; use “Part 2” as abbreviation</a:t>
            </a:r>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22</a:t>
            </a:fld>
            <a:endParaRPr lang="en-US" dirty="0"/>
          </a:p>
        </p:txBody>
      </p:sp>
    </p:spTree>
    <p:extLst>
      <p:ext uri="{BB962C8B-B14F-4D97-AF65-F5344CB8AC3E}">
        <p14:creationId xmlns:p14="http://schemas.microsoft.com/office/powerpoint/2010/main" val="27788378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888" y="14288"/>
            <a:ext cx="6337300" cy="4752975"/>
          </a:xfrm>
        </p:spPr>
      </p:sp>
      <p:sp>
        <p:nvSpPr>
          <p:cNvPr id="3" name="Notes Placeholder 2"/>
          <p:cNvSpPr>
            <a:spLocks noGrp="1"/>
          </p:cNvSpPr>
          <p:nvPr>
            <p:ph type="body" idx="1"/>
          </p:nvPr>
        </p:nvSpPr>
        <p:spPr>
          <a:xfrm>
            <a:off x="122237" y="4999656"/>
            <a:ext cx="6858000" cy="4387189"/>
          </a:xfrm>
        </p:spPr>
        <p:txBody>
          <a:bodyPr>
            <a:noAutofit/>
          </a:bodyPr>
          <a:lstStyle/>
          <a:p>
            <a:pPr marL="342900" lvl="1" indent="-342900">
              <a:buFont typeface="Arial" panose="020B0604020202020204" pitchFamily="34" charset="0"/>
              <a:buChar char="•"/>
            </a:pPr>
            <a:r>
              <a:rPr lang="en-US" altLang="en-US" sz="1800" dirty="0"/>
              <a:t>Original regulations did not reference prevention programs but original authorizing statutes did </a:t>
            </a:r>
          </a:p>
          <a:p>
            <a:pPr marL="0" lvl="1"/>
            <a:endParaRPr lang="en-US" altLang="en-US" sz="1800" dirty="0"/>
          </a:p>
          <a:p>
            <a:pPr marL="342900" lvl="1" indent="-342900">
              <a:buFont typeface="Arial" panose="020B0604020202020204" pitchFamily="34" charset="0"/>
              <a:buChar char="•"/>
            </a:pPr>
            <a:r>
              <a:rPr lang="en-US" altLang="en-US" sz="1800" dirty="0"/>
              <a:t>now</a:t>
            </a:r>
            <a:r>
              <a:rPr lang="en-US" altLang="en-US" sz="1800" baseline="0" dirty="0"/>
              <a:t> specifically</a:t>
            </a:r>
            <a:r>
              <a:rPr lang="en-US" altLang="en-US" sz="1800" dirty="0"/>
              <a:t> incorporated</a:t>
            </a:r>
            <a:r>
              <a:rPr lang="en-US" altLang="en-US" sz="1800" baseline="0" dirty="0"/>
              <a:t> into regulations</a:t>
            </a:r>
          </a:p>
          <a:p>
            <a:pPr marL="342900" lvl="1" indent="-342900">
              <a:buFont typeface="Arial" panose="020B0604020202020204" pitchFamily="34" charset="0"/>
              <a:buChar char="•"/>
            </a:pPr>
            <a:endParaRPr lang="en-US" altLang="en-US" sz="1800" baseline="0" dirty="0"/>
          </a:p>
          <a:p>
            <a:pPr marL="342900" lvl="1" indent="-342900">
              <a:buFont typeface="Arial" panose="020B0604020202020204" pitchFamily="34" charset="0"/>
              <a:buChar char="•"/>
            </a:pPr>
            <a:r>
              <a:rPr lang="en-US" altLang="en-US" sz="1800" dirty="0"/>
              <a:t>Examples</a:t>
            </a:r>
          </a:p>
          <a:p>
            <a:pPr marL="342900" lvl="1" indent="-342900">
              <a:buFont typeface="Arial" panose="020B0604020202020204" pitchFamily="34" charset="0"/>
              <a:buChar char="•"/>
            </a:pPr>
            <a:endParaRPr lang="en-US" altLang="en-US" sz="1800" baseline="0" dirty="0"/>
          </a:p>
          <a:p>
            <a:pPr marL="342900" lvl="1" indent="-342900">
              <a:buFont typeface="Arial" panose="020B0604020202020204" pitchFamily="34" charset="0"/>
              <a:buChar char="•"/>
            </a:pPr>
            <a:r>
              <a:rPr lang="en-US" altLang="en-US" sz="1800" dirty="0"/>
              <a:t>Universal, selected, indicated</a:t>
            </a:r>
          </a:p>
          <a:p>
            <a:pPr marL="342900" lvl="1" indent="-342900">
              <a:buFont typeface="Arial" panose="020B0604020202020204" pitchFamily="34" charset="0"/>
              <a:buChar char="•"/>
            </a:pPr>
            <a:endParaRPr lang="en-US" altLang="en-US" sz="1800" dirty="0"/>
          </a:p>
          <a:p>
            <a:pPr marL="342900" lvl="1" indent="-342900">
              <a:buFont typeface="Arial" panose="020B0604020202020204" pitchFamily="34" charset="0"/>
              <a:buChar char="•"/>
            </a:pPr>
            <a:r>
              <a:rPr lang="en-US" altLang="en-US" sz="1800" baseline="0" dirty="0"/>
              <a:t>Old</a:t>
            </a:r>
            <a:r>
              <a:rPr lang="en-US" altLang="en-US" sz="1800" dirty="0"/>
              <a:t> decision tree</a:t>
            </a:r>
            <a:endParaRPr lang="en-US" altLang="en-US" sz="1800" baseline="0" dirty="0"/>
          </a:p>
          <a:p>
            <a:pPr marL="342900" lvl="1" indent="-342900">
              <a:buFont typeface="Arial" panose="020B0604020202020204" pitchFamily="34" charset="0"/>
              <a:buChar char="•"/>
            </a:pPr>
            <a:endParaRPr lang="en-US" altLang="en-US" sz="1800" baseline="0" dirty="0"/>
          </a:p>
          <a:p>
            <a:pPr marL="0" lvl="1" indent="0">
              <a:buFont typeface="Arial" panose="020B0604020202020204" pitchFamily="34" charset="0"/>
              <a:buNone/>
            </a:pPr>
            <a:r>
              <a:rPr lang="en-US" altLang="en-US" sz="1800" baseline="0" dirty="0"/>
              <a:t>As we’ll see in a bit…   This is helpful in regards to student services and figuring out the FERPA stuff.  One less law to apply.</a:t>
            </a:r>
          </a:p>
          <a:p>
            <a:pPr marL="0" lvl="1" indent="0">
              <a:buFont typeface="Arial" panose="020B0604020202020204" pitchFamily="34" charset="0"/>
              <a:buNone/>
            </a:pPr>
            <a:endParaRPr lang="en-US" altLang="en-US" sz="1800" baseline="0" dirty="0"/>
          </a:p>
          <a:p>
            <a:pPr marL="0" lvl="1" indent="0">
              <a:buFont typeface="Arial" panose="020B0604020202020204" pitchFamily="34" charset="0"/>
              <a:buNone/>
            </a:pPr>
            <a:endParaRPr lang="en-US" altLang="en-US" sz="1800" baseline="0" dirty="0"/>
          </a:p>
          <a:p>
            <a:pPr lvl="1"/>
            <a:endParaRPr lang="en-US" altLang="en-US" sz="1800" baseline="0" dirty="0"/>
          </a:p>
          <a:p>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3355451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188913"/>
            <a:ext cx="3868738" cy="2901950"/>
          </a:xfrm>
        </p:spPr>
      </p:sp>
      <p:sp>
        <p:nvSpPr>
          <p:cNvPr id="3" name="Notes Placeholder 2"/>
          <p:cNvSpPr>
            <a:spLocks noGrp="1"/>
          </p:cNvSpPr>
          <p:nvPr>
            <p:ph type="body" idx="1"/>
          </p:nvPr>
        </p:nvSpPr>
        <p:spPr>
          <a:xfrm>
            <a:off x="274638" y="3319849"/>
            <a:ext cx="6117591" cy="5364491"/>
          </a:xfrm>
        </p:spPr>
        <p:txBody>
          <a:bodyPr/>
          <a:lstStyle/>
          <a:p>
            <a:r>
              <a:rPr lang="en-US" sz="1600" dirty="0"/>
              <a:t>There are entities that are not technically covered “programs” under Part 2 but are still subject to penalties for violating 42 CFR Part 2 if they have received protected information from a program. </a:t>
            </a:r>
          </a:p>
          <a:p>
            <a:endParaRPr lang="en-US" sz="1600" dirty="0"/>
          </a:p>
          <a:p>
            <a:r>
              <a:rPr lang="en-US" sz="1600" dirty="0"/>
              <a:t>This includes those that that receive a notice of prohibition on re-disclosure from a program. </a:t>
            </a:r>
          </a:p>
          <a:p>
            <a:endParaRPr lang="en-US" sz="1600" dirty="0"/>
          </a:p>
          <a:p>
            <a:r>
              <a:rPr lang="en-US" sz="1600" dirty="0"/>
              <a:t>It includes third party payers and entities with direct administrative control over a program ---  whether or not they receive a notice regarding </a:t>
            </a:r>
            <a:r>
              <a:rPr lang="en-US" sz="1600" dirty="0" err="1"/>
              <a:t>redisclosure</a:t>
            </a:r>
            <a:r>
              <a:rPr lang="en-US" sz="1600" dirty="0"/>
              <a:t> from the program.   </a:t>
            </a:r>
            <a:br>
              <a:rPr lang="en-US" sz="1600" dirty="0"/>
            </a:br>
            <a:r>
              <a:rPr lang="en-US" sz="1600" dirty="0"/>
              <a:t>“They should know” concept whether notice received or not concept…</a:t>
            </a:r>
          </a:p>
          <a:p>
            <a:endParaRPr lang="en-US" sz="1600" dirty="0"/>
          </a:p>
          <a:p>
            <a:r>
              <a:rPr lang="en-US" sz="1600" dirty="0"/>
              <a:t>And those that agree in writing to be bound by the regulations such as auditors and qualified service organizations that enter into a QSOA with a program are also required to comply with the disclosure requirements.  </a:t>
            </a:r>
          </a:p>
          <a:p>
            <a:endParaRPr lang="en-US" sz="1600" dirty="0"/>
          </a:p>
          <a:p>
            <a:r>
              <a:rPr lang="en-US" sz="1600" dirty="0"/>
              <a:t>Essentially, most entities receiving protected info from a Part 2-protected program become bound by Part 2 in terms of protecting the information and only being permitted to further disclose it as permitted by the regulations.  </a:t>
            </a:r>
          </a:p>
        </p:txBody>
      </p:sp>
      <p:sp>
        <p:nvSpPr>
          <p:cNvPr id="4" name="Slide Number Placeholder 3"/>
          <p:cNvSpPr>
            <a:spLocks noGrp="1"/>
          </p:cNvSpPr>
          <p:nvPr>
            <p:ph type="sldNum" sz="quarter" idx="10"/>
          </p:nvPr>
        </p:nvSpPr>
        <p:spPr/>
        <p:txBody>
          <a:bodyPr/>
          <a:lstStyle/>
          <a:p>
            <a:fld id="{B0D5BE0E-08EE-4083-843B-5AE5294CBF1C}" type="slidenum">
              <a:rPr lang="en-US" smtClean="0"/>
              <a:t>24</a:t>
            </a:fld>
            <a:endParaRPr lang="en-US" dirty="0"/>
          </a:p>
        </p:txBody>
      </p:sp>
    </p:spTree>
    <p:extLst>
      <p:ext uri="{BB962C8B-B14F-4D97-AF65-F5344CB8AC3E}">
        <p14:creationId xmlns:p14="http://schemas.microsoft.com/office/powerpoint/2010/main" val="19925055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188913"/>
            <a:ext cx="3868738" cy="2901950"/>
          </a:xfrm>
        </p:spPr>
      </p:sp>
      <p:sp>
        <p:nvSpPr>
          <p:cNvPr id="3" name="Notes Placeholder 2"/>
          <p:cNvSpPr>
            <a:spLocks noGrp="1"/>
          </p:cNvSpPr>
          <p:nvPr>
            <p:ph type="body" idx="1"/>
          </p:nvPr>
        </p:nvSpPr>
        <p:spPr>
          <a:xfrm>
            <a:off x="274638" y="3319849"/>
            <a:ext cx="6117591" cy="5364491"/>
          </a:xfrm>
        </p:spPr>
        <p:txBody>
          <a:bodyPr/>
          <a:lstStyle/>
          <a:p>
            <a:r>
              <a:rPr lang="en-US" sz="1600" dirty="0"/>
              <a:t>There are entities that are not technically covered “programs” under Part 2 but are still subject to penalties for violating 42 CFR Part 2 if they have received protected information from a program. </a:t>
            </a:r>
          </a:p>
          <a:p>
            <a:endParaRPr lang="en-US" sz="1600" dirty="0"/>
          </a:p>
          <a:p>
            <a:r>
              <a:rPr lang="en-US" sz="1600" dirty="0"/>
              <a:t>This includes those that that receive a notice of prohibition on re-disclosure from a program. </a:t>
            </a:r>
          </a:p>
          <a:p>
            <a:endParaRPr lang="en-US" sz="1600" dirty="0"/>
          </a:p>
          <a:p>
            <a:r>
              <a:rPr lang="en-US" sz="1600" dirty="0"/>
              <a:t>It includes third party payers and entities with direct administrative control over a program ---  whether or not they receive a notice regarding </a:t>
            </a:r>
            <a:r>
              <a:rPr lang="en-US" sz="1600" dirty="0" err="1"/>
              <a:t>redisclosure</a:t>
            </a:r>
            <a:r>
              <a:rPr lang="en-US" sz="1600" dirty="0"/>
              <a:t> from the program.   </a:t>
            </a:r>
            <a:br>
              <a:rPr lang="en-US" sz="1600" dirty="0"/>
            </a:br>
            <a:r>
              <a:rPr lang="en-US" sz="1600" dirty="0"/>
              <a:t>“They should know” concept whether notice received or not concept…</a:t>
            </a:r>
          </a:p>
          <a:p>
            <a:endParaRPr lang="en-US" sz="1600" dirty="0"/>
          </a:p>
          <a:p>
            <a:r>
              <a:rPr lang="en-US" sz="1600" dirty="0"/>
              <a:t>And those that agree in writing to be bound by the regulations such as auditors and qualified service organizations that enter into a QSOA with a program are also required to comply with the disclosure requirements.  </a:t>
            </a:r>
          </a:p>
          <a:p>
            <a:endParaRPr lang="en-US" sz="1600" dirty="0"/>
          </a:p>
          <a:p>
            <a:r>
              <a:rPr lang="en-US" sz="1600" dirty="0"/>
              <a:t>Essentially, most entities receiving protected info from a Part 2-protected program become bound by Part 2 in terms of protecting the information and only being permitted to further disclose it as permitted by the regulations.  </a:t>
            </a:r>
          </a:p>
        </p:txBody>
      </p:sp>
      <p:sp>
        <p:nvSpPr>
          <p:cNvPr id="4" name="Slide Number Placeholder 3"/>
          <p:cNvSpPr>
            <a:spLocks noGrp="1"/>
          </p:cNvSpPr>
          <p:nvPr>
            <p:ph type="sldNum" sz="quarter" idx="10"/>
          </p:nvPr>
        </p:nvSpPr>
        <p:spPr/>
        <p:txBody>
          <a:bodyPr/>
          <a:lstStyle/>
          <a:p>
            <a:fld id="{B0D5BE0E-08EE-4083-843B-5AE5294CBF1C}" type="slidenum">
              <a:rPr lang="en-US" smtClean="0"/>
              <a:t>25</a:t>
            </a:fld>
            <a:endParaRPr lang="en-US" dirty="0"/>
          </a:p>
        </p:txBody>
      </p:sp>
    </p:spTree>
    <p:extLst>
      <p:ext uri="{BB962C8B-B14F-4D97-AF65-F5344CB8AC3E}">
        <p14:creationId xmlns:p14="http://schemas.microsoft.com/office/powerpoint/2010/main" val="4122544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7675" y="112713"/>
            <a:ext cx="4681538" cy="3513137"/>
          </a:xfrm>
        </p:spPr>
      </p:sp>
      <p:sp>
        <p:nvSpPr>
          <p:cNvPr id="3" name="Notes Placeholder 2"/>
          <p:cNvSpPr>
            <a:spLocks noGrp="1"/>
          </p:cNvSpPr>
          <p:nvPr>
            <p:ph type="body" idx="1"/>
          </p:nvPr>
        </p:nvSpPr>
        <p:spPr>
          <a:xfrm>
            <a:off x="274637" y="3625268"/>
            <a:ext cx="6477000" cy="5573910"/>
          </a:xfrm>
        </p:spPr>
        <p:txBody>
          <a:bodyPr>
            <a:normAutofit/>
          </a:bodyPr>
          <a:lstStyle/>
          <a:p>
            <a:r>
              <a:rPr lang="en-US" sz="1800" b="1" dirty="0"/>
              <a:t>Information protected by Part 2:</a:t>
            </a:r>
          </a:p>
          <a:p>
            <a:endParaRPr lang="en-US" sz="800" b="1" dirty="0"/>
          </a:p>
          <a:p>
            <a:pPr marL="0" lvl="2"/>
            <a:r>
              <a:rPr lang="en-US" sz="1800" b="1" dirty="0"/>
              <a:t>Basically, </a:t>
            </a:r>
            <a:r>
              <a:rPr lang="en-US" sz="1800" dirty="0"/>
              <a:t>the key with what info is covered by Part 2 is whether the information would </a:t>
            </a:r>
            <a:r>
              <a:rPr lang="en-US" sz="1800" i="1" dirty="0"/>
              <a:t>identify an individual as receiving drug or alcohol services or as having a drug or alcohol problem</a:t>
            </a:r>
            <a:r>
              <a:rPr lang="en-US" sz="1800" dirty="0"/>
              <a:t>, either directly or indirectly.</a:t>
            </a:r>
          </a:p>
          <a:p>
            <a:pPr marL="0" lvl="2"/>
            <a:endParaRPr lang="en-US" sz="1800" dirty="0"/>
          </a:p>
          <a:p>
            <a:pPr marL="0" lvl="1" defTabSz="941192"/>
            <a:r>
              <a:rPr lang="en-US" sz="1800" dirty="0"/>
              <a:t>– different than HIPAA which protects ALL info.</a:t>
            </a:r>
          </a:p>
          <a:p>
            <a:pPr marL="0" lvl="1" defTabSz="941192"/>
            <a:endParaRPr lang="en-US" sz="1800" dirty="0"/>
          </a:p>
          <a:p>
            <a:pPr marL="0" lvl="1" defTabSz="941192"/>
            <a:r>
              <a:rPr lang="en-US" sz="1800" dirty="0"/>
              <a:t>This is important distinction because it means that if  </a:t>
            </a:r>
            <a:r>
              <a:rPr lang="en-US" sz="1800" dirty="0" err="1"/>
              <a:t>if</a:t>
            </a:r>
            <a:r>
              <a:rPr lang="en-US" sz="1800" dirty="0"/>
              <a:t> client is receiving both </a:t>
            </a:r>
            <a:r>
              <a:rPr lang="en-US" sz="1800" dirty="0" err="1"/>
              <a:t>mh</a:t>
            </a:r>
            <a:r>
              <a:rPr lang="en-US" sz="1800" dirty="0"/>
              <a:t> and </a:t>
            </a:r>
            <a:r>
              <a:rPr lang="en-US" sz="1800" dirty="0" err="1"/>
              <a:t>AoD</a:t>
            </a:r>
            <a:r>
              <a:rPr lang="en-US" sz="1800" dirty="0"/>
              <a:t> services and information needs to be disclosed is for mental health treatment purposes, for example, can disclose without a release if no </a:t>
            </a:r>
            <a:r>
              <a:rPr lang="en-US" sz="1800" dirty="0" err="1"/>
              <a:t>AoD</a:t>
            </a:r>
            <a:r>
              <a:rPr lang="en-US" sz="1800" dirty="0"/>
              <a:t> information included since info is permitted to be disclosed for treatment purposes under HIPAA</a:t>
            </a:r>
          </a:p>
          <a:p>
            <a:pPr marL="0" lvl="1" defTabSz="941192"/>
            <a:endParaRPr lang="en-US" sz="1800" dirty="0"/>
          </a:p>
          <a:p>
            <a:pPr marL="0" lvl="1" defTabSz="941192"/>
            <a:r>
              <a:rPr lang="en-US" sz="1800" dirty="0"/>
              <a:t>i.e. John Smith having diabetes to physical health provider ok!</a:t>
            </a:r>
          </a:p>
          <a:p>
            <a:pPr marL="0" lvl="1" defTabSz="941192"/>
            <a:endParaRPr lang="en-US" sz="1800" dirty="0"/>
          </a:p>
          <a:p>
            <a:pPr marL="0" lvl="2"/>
            <a:endParaRPr lang="en-US" sz="800" dirty="0"/>
          </a:p>
          <a:p>
            <a:pPr marL="0" lvl="2">
              <a:defRPr/>
            </a:pPr>
            <a:r>
              <a:rPr lang="en-US" sz="1800" dirty="0"/>
              <a:t>“Identifies” includes…SEE SLIDE </a:t>
            </a:r>
          </a:p>
          <a:p>
            <a:pPr marL="0" lvl="2">
              <a:defRPr/>
            </a:pPr>
            <a:endParaRPr lang="en-US" sz="1800" dirty="0"/>
          </a:p>
          <a:p>
            <a:pPr marL="0" lvl="2">
              <a:defRPr/>
            </a:pPr>
            <a:r>
              <a:rPr lang="en-US" sz="1800" dirty="0"/>
              <a:t>APPLIES TO…..</a:t>
            </a:r>
            <a:endParaRPr lang="en-US" sz="8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29932510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438" y="122238"/>
            <a:ext cx="4165600" cy="3124200"/>
          </a:xfrm>
        </p:spPr>
      </p:sp>
      <p:sp>
        <p:nvSpPr>
          <p:cNvPr id="3" name="Notes Placeholder 2"/>
          <p:cNvSpPr>
            <a:spLocks noGrp="1"/>
          </p:cNvSpPr>
          <p:nvPr>
            <p:ph type="body" idx="1"/>
          </p:nvPr>
        </p:nvSpPr>
        <p:spPr>
          <a:xfrm>
            <a:off x="198437" y="3398837"/>
            <a:ext cx="6705600" cy="5791200"/>
          </a:xfrm>
        </p:spPr>
        <p:txBody>
          <a:bodyPr>
            <a:normAutofit/>
          </a:bodyPr>
          <a:lstStyle/>
          <a:p>
            <a:pPr marL="0" lvl="1" defTabSz="941192"/>
            <a:r>
              <a:rPr lang="en-US" sz="1800" dirty="0"/>
              <a:t>Since Part 2 so tight in terms of disclosures, it is important to realize that keep in mind for disclosures by Part 2 providers:</a:t>
            </a:r>
          </a:p>
          <a:p>
            <a:pPr marL="0" lvl="1" defTabSz="941192"/>
            <a:endParaRPr lang="en-US" sz="1800" dirty="0"/>
          </a:p>
          <a:p>
            <a:pPr marL="0" lvl="2"/>
            <a:r>
              <a:rPr lang="en-US" sz="1800" dirty="0"/>
              <a:t>Drug and alcohol treatment program can disclose that an individual was never a client.</a:t>
            </a:r>
          </a:p>
          <a:p>
            <a:pPr marL="0" lvl="2"/>
            <a:endParaRPr lang="en-US" sz="1800" dirty="0"/>
          </a:p>
          <a:p>
            <a:pPr marL="0" lvl="2"/>
            <a:r>
              <a:rPr lang="en-US" sz="1800" dirty="0"/>
              <a:t>Third bullet:  Can disclose that a client did not show-up for court-mandated treatment or an appointment arranged by another organization such as a court because they have not had any contact with that program.   </a:t>
            </a:r>
          </a:p>
          <a:p>
            <a:pPr marL="0" lvl="2"/>
            <a:endParaRPr lang="en-US" sz="1800" dirty="0"/>
          </a:p>
          <a:p>
            <a:pPr marL="0" lvl="2"/>
            <a:r>
              <a:rPr lang="en-US" sz="1800" dirty="0"/>
              <a:t>However…..(last bullet)…..if individual contacted the program directly to schedule an appointment, or even to obtain additional information about the appointment, and then no-shows, that information is protected.</a:t>
            </a:r>
          </a:p>
          <a:p>
            <a:pPr marL="0" lvl="1" defTabSz="941192"/>
            <a:endParaRPr lang="en-US" sz="1800" dirty="0"/>
          </a:p>
          <a:p>
            <a:endParaRPr lang="en-US" dirty="0"/>
          </a:p>
        </p:txBody>
      </p:sp>
      <p:sp>
        <p:nvSpPr>
          <p:cNvPr id="4" name="Slide Number Placeholder 3"/>
          <p:cNvSpPr>
            <a:spLocks noGrp="1"/>
          </p:cNvSpPr>
          <p:nvPr>
            <p:ph type="sldNum" sz="quarter" idx="10"/>
          </p:nvPr>
        </p:nvSpPr>
        <p:spPr/>
        <p:txBody>
          <a:bodyPr/>
          <a:lstStyle/>
          <a:p>
            <a:fld id="{8AD10CC0-7B66-438D-9572-4A76220421BC}" type="slidenum">
              <a:rPr lang="en-US" smtClean="0"/>
              <a:t>27</a:t>
            </a:fld>
            <a:endParaRPr lang="en-US"/>
          </a:p>
        </p:txBody>
      </p:sp>
    </p:spTree>
    <p:extLst>
      <p:ext uri="{BB962C8B-B14F-4D97-AF65-F5344CB8AC3E}">
        <p14:creationId xmlns:p14="http://schemas.microsoft.com/office/powerpoint/2010/main" val="41782546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4638" y="122238"/>
            <a:ext cx="3454400" cy="2590800"/>
          </a:xfrm>
        </p:spPr>
      </p:sp>
      <p:sp>
        <p:nvSpPr>
          <p:cNvPr id="3" name="Notes Placeholder 2"/>
          <p:cNvSpPr>
            <a:spLocks noGrp="1"/>
          </p:cNvSpPr>
          <p:nvPr>
            <p:ph type="body" idx="1"/>
          </p:nvPr>
        </p:nvSpPr>
        <p:spPr>
          <a:xfrm>
            <a:off x="710248" y="3094037"/>
            <a:ext cx="5681980" cy="5590303"/>
          </a:xfrm>
        </p:spPr>
        <p:txBody>
          <a:bodyPr>
            <a:normAutofit/>
          </a:bodyPr>
          <a:lstStyle/>
          <a:p>
            <a:r>
              <a:rPr lang="en-US" sz="1800" dirty="0"/>
              <a:t>Also Not protected under Part 2 ….</a:t>
            </a:r>
          </a:p>
          <a:p>
            <a:endParaRPr lang="en-US" sz="1800" dirty="0"/>
          </a:p>
          <a:p>
            <a:endParaRPr lang="en-US" sz="1800" dirty="0"/>
          </a:p>
          <a:p>
            <a:endParaRPr lang="en-US" sz="1800" dirty="0"/>
          </a:p>
          <a:p>
            <a:r>
              <a:rPr lang="en-US" sz="1800" dirty="0"/>
              <a:t>SBIRT only – not treatment, prevention, full dx and referral for treatment…</a:t>
            </a:r>
          </a:p>
          <a:p>
            <a:endParaRPr lang="en-US" sz="1800" dirty="0"/>
          </a:p>
          <a:p>
            <a:endParaRPr lang="en-US" sz="1800" dirty="0"/>
          </a:p>
          <a:p>
            <a:r>
              <a:rPr lang="en-US" sz="1800" dirty="0"/>
              <a:t>Reiterating again….</a:t>
            </a:r>
          </a:p>
          <a:p>
            <a:endParaRPr lang="en-US" sz="1800" dirty="0"/>
          </a:p>
          <a:p>
            <a:pPr marL="0" lvl="1" defTabSz="941192"/>
            <a:r>
              <a:rPr lang="en-US" sz="1800" dirty="0"/>
              <a:t>…….So if client is receiving both </a:t>
            </a:r>
            <a:r>
              <a:rPr lang="en-US" sz="1800" dirty="0" err="1"/>
              <a:t>mh</a:t>
            </a:r>
            <a:r>
              <a:rPr lang="en-US" sz="1800" dirty="0"/>
              <a:t> and </a:t>
            </a:r>
            <a:r>
              <a:rPr lang="en-US" sz="1800" dirty="0" err="1"/>
              <a:t>AoD</a:t>
            </a:r>
            <a:r>
              <a:rPr lang="en-US" sz="1800" dirty="0"/>
              <a:t> services and information to be disclosed is for mental health treatment purposes, can disclose without a release if no </a:t>
            </a:r>
            <a:r>
              <a:rPr lang="en-US" sz="1800" dirty="0" err="1"/>
              <a:t>AoD</a:t>
            </a:r>
            <a:r>
              <a:rPr lang="en-US" sz="1800" dirty="0"/>
              <a:t> information included if that info is that info is permitted to be released under HIPAA – different than HIPAA which protects ALL info.   </a:t>
            </a:r>
          </a:p>
          <a:p>
            <a:pPr marL="0" lvl="1" defTabSz="941192"/>
            <a:r>
              <a:rPr lang="en-US" sz="1800" dirty="0"/>
              <a:t>Same with MH only client who discusses alcohol use </a:t>
            </a:r>
          </a:p>
          <a:p>
            <a:endParaRPr lang="en-US" sz="1800" dirty="0"/>
          </a:p>
          <a:p>
            <a:endParaRPr lang="en-US" sz="1800" dirty="0"/>
          </a:p>
        </p:txBody>
      </p:sp>
      <p:sp>
        <p:nvSpPr>
          <p:cNvPr id="4" name="Slide Number Placeholder 3"/>
          <p:cNvSpPr>
            <a:spLocks noGrp="1"/>
          </p:cNvSpPr>
          <p:nvPr>
            <p:ph type="sldNum" sz="quarter" idx="10"/>
          </p:nvPr>
        </p:nvSpPr>
        <p:spPr/>
        <p:txBody>
          <a:bodyPr/>
          <a:lstStyle/>
          <a:p>
            <a:fld id="{8AD10CC0-7B66-438D-9572-4A76220421BC}" type="slidenum">
              <a:rPr lang="en-US" smtClean="0"/>
              <a:t>28</a:t>
            </a:fld>
            <a:endParaRPr lang="en-US"/>
          </a:p>
        </p:txBody>
      </p:sp>
    </p:spTree>
    <p:extLst>
      <p:ext uri="{BB962C8B-B14F-4D97-AF65-F5344CB8AC3E}">
        <p14:creationId xmlns:p14="http://schemas.microsoft.com/office/powerpoint/2010/main" val="2131768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t>Moving</a:t>
            </a:r>
            <a:r>
              <a:rPr lang="en-US" sz="1800" baseline="0" dirty="0"/>
              <a:t> on to the disclosures Part 2 permits to be made without the authorization of the individual….</a:t>
            </a:r>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29</a:t>
            </a:fld>
            <a:endParaRPr lang="en-US" dirty="0"/>
          </a:p>
        </p:txBody>
      </p:sp>
    </p:spTree>
    <p:extLst>
      <p:ext uri="{BB962C8B-B14F-4D97-AF65-F5344CB8AC3E}">
        <p14:creationId xmlns:p14="http://schemas.microsoft.com/office/powerpoint/2010/main" val="2405172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7" y="4459526"/>
            <a:ext cx="6193789" cy="4739652"/>
          </a:xfrm>
        </p:spPr>
        <p:txBody>
          <a:bodyPr/>
          <a:lstStyle/>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3</a:t>
            </a:fld>
            <a:endParaRPr lang="en-US" dirty="0"/>
          </a:p>
        </p:txBody>
      </p:sp>
    </p:spTree>
    <p:extLst>
      <p:ext uri="{BB962C8B-B14F-4D97-AF65-F5344CB8AC3E}">
        <p14:creationId xmlns:p14="http://schemas.microsoft.com/office/powerpoint/2010/main" val="10214885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238" y="0"/>
            <a:ext cx="3819525" cy="2865438"/>
          </a:xfrm>
        </p:spPr>
      </p:sp>
      <p:sp>
        <p:nvSpPr>
          <p:cNvPr id="3" name="Notes Placeholder 2"/>
          <p:cNvSpPr>
            <a:spLocks noGrp="1"/>
          </p:cNvSpPr>
          <p:nvPr>
            <p:ph type="body" idx="1"/>
          </p:nvPr>
        </p:nvSpPr>
        <p:spPr>
          <a:xfrm>
            <a:off x="122237" y="3087925"/>
            <a:ext cx="6858000" cy="6178311"/>
          </a:xfrm>
        </p:spPr>
        <p:txBody>
          <a:bodyPr>
            <a:noAutofit/>
          </a:bodyPr>
          <a:lstStyle/>
          <a:p>
            <a:pPr lvl="1" eaLnBrk="1" hangingPunct="1"/>
            <a:r>
              <a:rPr lang="en-US" altLang="en-US" sz="1600" dirty="0">
                <a:latin typeface="Arial" panose="020B0604020202020204" pitchFamily="34" charset="0"/>
              </a:rPr>
              <a:t>READ BULLETS</a:t>
            </a:r>
          </a:p>
          <a:p>
            <a:pPr marL="0" indent="0">
              <a:buFont typeface="Arial" panose="020B0604020202020204" pitchFamily="34" charset="0"/>
              <a:buNone/>
            </a:pPr>
            <a:r>
              <a:rPr lang="en-US" altLang="en-US" sz="1600" dirty="0"/>
              <a:t>Communications within a program or between a program and an entity having direct administrative control over that program </a:t>
            </a:r>
          </a:p>
          <a:p>
            <a:pPr marL="914400" lvl="1" indent="-457200">
              <a:buFont typeface="Arial" panose="020B0604020202020204" pitchFamily="34" charset="0"/>
              <a:buChar char="•"/>
            </a:pPr>
            <a:r>
              <a:rPr lang="en-US" altLang="en-US" sz="1600" dirty="0"/>
              <a:t>to personnel who have a need for the information in connection with their duties </a:t>
            </a:r>
          </a:p>
          <a:p>
            <a:pPr marL="457200" lvl="1" indent="0">
              <a:buFont typeface="Arial" panose="020B0604020202020204" pitchFamily="34" charset="0"/>
              <a:buNone/>
            </a:pPr>
            <a:endParaRPr lang="en-US" altLang="en-US" sz="1600" dirty="0"/>
          </a:p>
          <a:p>
            <a:pPr marL="0" lvl="0" indent="0">
              <a:buFont typeface="Arial" panose="020B0604020202020204" pitchFamily="34" charset="0"/>
              <a:buNone/>
            </a:pPr>
            <a:r>
              <a:rPr lang="en-US" sz="1600" dirty="0"/>
              <a:t>Disclosures to law enforcement re: crimes on program premises or against program personnel</a:t>
            </a:r>
          </a:p>
          <a:p>
            <a:pPr marL="854075" lvl="2">
              <a:buBlip>
                <a:blip r:embed="rId3"/>
              </a:buBlip>
            </a:pPr>
            <a:r>
              <a:rPr lang="en-US" sz="1600" dirty="0"/>
              <a:t>limited to circumstances &amp; identifying/location info</a:t>
            </a:r>
            <a:endParaRPr lang="en-US" altLang="en-US" sz="1600" dirty="0"/>
          </a:p>
          <a:p>
            <a:endParaRPr lang="en-US" altLang="en-US" sz="1600" dirty="0"/>
          </a:p>
          <a:p>
            <a:r>
              <a:rPr lang="en-US" altLang="en-US" sz="1600" dirty="0"/>
              <a:t>Disclosures to appropriate state/local authorities re: reports of suspected child abuse and neglect </a:t>
            </a:r>
          </a:p>
          <a:p>
            <a:pPr lvl="1" eaLnBrk="1" hangingPunct="1"/>
            <a:r>
              <a:rPr lang="en-US" altLang="en-US" sz="1600" dirty="0">
                <a:latin typeface="Arial" panose="020B0604020202020204" pitchFamily="34" charset="0"/>
              </a:rPr>
              <a:t>please note that the restrictions still apply to the original alcohol or drug abuse records maintained by the program including their disclosure and use for civil or criminal proceedings which may arise out of the report of suspected child abuse and neglect.</a:t>
            </a:r>
          </a:p>
          <a:p>
            <a:pPr lvl="1" eaLnBrk="1" hangingPunct="1"/>
            <a:endParaRPr lang="en-US" altLang="en-US" sz="1600" dirty="0">
              <a:latin typeface="Arial" panose="020B0604020202020204" pitchFamily="34" charset="0"/>
            </a:endParaRPr>
          </a:p>
          <a:p>
            <a:pPr lvl="1" eaLnBrk="1" hangingPunct="1"/>
            <a:r>
              <a:rPr lang="en-US" altLang="en-US" sz="1600" dirty="0">
                <a:latin typeface="Arial" panose="020B0604020202020204" pitchFamily="34" charset="0"/>
              </a:rPr>
              <a:t>So only initial report permitted, no follow-up or additional info…</a:t>
            </a:r>
          </a:p>
          <a:p>
            <a:pPr lvl="1" eaLnBrk="1" hangingPunct="1"/>
            <a:endParaRPr lang="en-US" altLang="en-US" sz="1600" dirty="0">
              <a:latin typeface="Arial" panose="020B0604020202020204" pitchFamily="34" charset="0"/>
            </a:endParaRPr>
          </a:p>
          <a:p>
            <a:pPr lvl="1" eaLnBrk="1" hangingPunct="1"/>
            <a:r>
              <a:rPr lang="en-US" altLang="en-US" sz="1600" dirty="0">
                <a:latin typeface="Arial" panose="020B0604020202020204" pitchFamily="34" charset="0"/>
              </a:rPr>
              <a:t>LAST BULLET:  please note that the restrictions still apply to the original alcohol or drug abuse records maintained by the program including their disclosure and use for civil or criminal proceedings which may arise out of the report of suspected child abuse and neglect.</a:t>
            </a:r>
          </a:p>
          <a:p>
            <a:pPr lvl="1" eaLnBrk="1" hangingPunct="1"/>
            <a:r>
              <a:rPr lang="en-US" altLang="en-US" sz="1600" dirty="0">
                <a:latin typeface="Arial" panose="020B0604020202020204" pitchFamily="34" charset="0"/>
              </a:rPr>
              <a:t>So only initial report permitted, no follow-up or additional info…</a:t>
            </a:r>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14705010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438" y="15875"/>
            <a:ext cx="4692650" cy="3519488"/>
          </a:xfrm>
        </p:spPr>
      </p:sp>
      <p:sp>
        <p:nvSpPr>
          <p:cNvPr id="3" name="Notes Placeholder 2"/>
          <p:cNvSpPr>
            <a:spLocks noGrp="1"/>
          </p:cNvSpPr>
          <p:nvPr>
            <p:ph type="body" idx="1"/>
          </p:nvPr>
        </p:nvSpPr>
        <p:spPr>
          <a:xfrm>
            <a:off x="198437" y="3627437"/>
            <a:ext cx="6705600" cy="5638800"/>
          </a:xfrm>
        </p:spPr>
        <p:txBody>
          <a:bodyPr>
            <a:normAutofit fontScale="92500" lnSpcReduction="10000"/>
          </a:bodyPr>
          <a:lstStyle/>
          <a:p>
            <a:endParaRPr lang="en-US" sz="1700" dirty="0"/>
          </a:p>
          <a:p>
            <a:r>
              <a:rPr lang="en-US" sz="1700" dirty="0"/>
              <a:t>Read…</a:t>
            </a:r>
          </a:p>
          <a:p>
            <a:r>
              <a:rPr lang="en-US" sz="1700" dirty="0"/>
              <a:t>Research – now same as HIPAA - </a:t>
            </a:r>
            <a:r>
              <a:rPr lang="en-US" sz="1600" dirty="0"/>
              <a:t>Before research activities, different then HIPAA, HIPAA actually trumped (only area where HIPAA was stricter)</a:t>
            </a:r>
          </a:p>
          <a:p>
            <a:r>
              <a:rPr lang="en-US" sz="1600" dirty="0"/>
              <a:t>Now states that must be in accordance with HIPAA </a:t>
            </a:r>
            <a:r>
              <a:rPr lang="en-US" sz="1600" dirty="0" err="1"/>
              <a:t>reqs</a:t>
            </a:r>
            <a:r>
              <a:rPr lang="en-US" sz="1600" dirty="0"/>
              <a:t> or  similar legal processes</a:t>
            </a:r>
          </a:p>
          <a:p>
            <a:endParaRPr lang="en-US" sz="1700" dirty="0"/>
          </a:p>
          <a:p>
            <a:endParaRPr lang="en-US" sz="1700" dirty="0"/>
          </a:p>
          <a:p>
            <a:r>
              <a:rPr lang="en-US" sz="1700" dirty="0"/>
              <a:t>Talk more about court order and medical emergencies a bit later….</a:t>
            </a:r>
          </a:p>
          <a:p>
            <a:endParaRPr lang="en-US" sz="1700" dirty="0"/>
          </a:p>
          <a:p>
            <a:r>
              <a:rPr lang="en-US" sz="1700" dirty="0"/>
              <a:t>Audit and evaluation:</a:t>
            </a:r>
          </a:p>
          <a:p>
            <a:pPr>
              <a:defRPr/>
            </a:pPr>
            <a:r>
              <a:rPr lang="en-US" sz="1700" dirty="0"/>
              <a:t>There are specific requirements for audit and evaluation activities depending on who is doing them and whether protected information will be leaving program premises.  A written agreement may be necessary in some instances.  This exception has been broadly construed to cover a wide variety of activities.  The Legal Action Center in NY has even said that client’s rights investigations could fall under this category as well as program evaluation of addiction services providers by Boards, </a:t>
            </a:r>
            <a:r>
              <a:rPr lang="en-US" sz="1700" dirty="0" err="1"/>
              <a:t>OhioMHAS</a:t>
            </a:r>
            <a:r>
              <a:rPr lang="en-US" sz="1700" dirty="0"/>
              <a:t>, and credentialing organizations.</a:t>
            </a:r>
          </a:p>
          <a:p>
            <a:endParaRPr lang="en-US" sz="1700" dirty="0"/>
          </a:p>
          <a:p>
            <a:r>
              <a:rPr lang="en-US" sz="1700" dirty="0"/>
              <a:t>Medical emergencies – only to medical personnel – LE admin </a:t>
            </a:r>
            <a:r>
              <a:rPr lang="en-US" sz="1700" dirty="0" err="1"/>
              <a:t>Narcan</a:t>
            </a:r>
            <a:r>
              <a:rPr lang="en-US" sz="1700" dirty="0"/>
              <a:t>??</a:t>
            </a:r>
          </a:p>
          <a:p>
            <a:endParaRPr lang="en-US" sz="1700" dirty="0"/>
          </a:p>
          <a:p>
            <a:r>
              <a:rPr lang="en-US" sz="1700" dirty="0"/>
              <a:t>Important to note: no “required by other law” exception</a:t>
            </a:r>
          </a:p>
          <a:p>
            <a:endParaRPr lang="en-US" sz="1700" dirty="0"/>
          </a:p>
          <a:p>
            <a:r>
              <a:rPr lang="en-US" sz="1700" dirty="0"/>
              <a:t>Overall, disclosures permitted to be made under Part 2 without the authorization of the individual are pretty limited….</a:t>
            </a:r>
          </a:p>
          <a:p>
            <a:endParaRPr lang="en-US" sz="1700" dirty="0"/>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31</a:t>
            </a:fld>
            <a:endParaRPr lang="en-US" dirty="0"/>
          </a:p>
        </p:txBody>
      </p:sp>
    </p:spTree>
    <p:extLst>
      <p:ext uri="{BB962C8B-B14F-4D97-AF65-F5344CB8AC3E}">
        <p14:creationId xmlns:p14="http://schemas.microsoft.com/office/powerpoint/2010/main" val="31697228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4913" y="188913"/>
            <a:ext cx="3767137" cy="2825750"/>
          </a:xfrm>
        </p:spPr>
      </p:sp>
      <p:sp>
        <p:nvSpPr>
          <p:cNvPr id="3" name="Notes Placeholder 2"/>
          <p:cNvSpPr>
            <a:spLocks noGrp="1"/>
          </p:cNvSpPr>
          <p:nvPr>
            <p:ph type="body" idx="1"/>
          </p:nvPr>
        </p:nvSpPr>
        <p:spPr>
          <a:xfrm>
            <a:off x="710248" y="3167139"/>
            <a:ext cx="5681980" cy="5517201"/>
          </a:xfrm>
        </p:spPr>
        <p:txBody>
          <a:bodyPr>
            <a:normAutofit lnSpcReduction="10000"/>
          </a:bodyPr>
          <a:lstStyle/>
          <a:p>
            <a:pPr defTabSz="941192">
              <a:defRPr/>
            </a:pPr>
            <a:r>
              <a:rPr lang="en-US" sz="1700" b="1" dirty="0"/>
              <a:t>De-identifying information is actually one area where Part 2 has less of a reach than HIPAA.</a:t>
            </a:r>
          </a:p>
          <a:p>
            <a:pPr defTabSz="941192">
              <a:defRPr/>
            </a:pPr>
            <a:endParaRPr lang="en-US" sz="1700" b="1" dirty="0"/>
          </a:p>
          <a:p>
            <a:pPr defTabSz="941192">
              <a:defRPr/>
            </a:pPr>
            <a:r>
              <a:rPr lang="en-US" sz="1700" dirty="0"/>
              <a:t>As long as the information does not disclose that the person is an addiction services recipient or has an alcohol or other drug problem and that information cannot be quickly determined based on the disclosed information, it can be disclosed without restriction under Part 2.</a:t>
            </a:r>
          </a:p>
          <a:p>
            <a:pPr defTabSz="941192">
              <a:defRPr/>
            </a:pPr>
            <a:endParaRPr lang="en-US" sz="1700" dirty="0"/>
          </a:p>
          <a:p>
            <a:pPr defTabSz="941192">
              <a:defRPr/>
            </a:pPr>
            <a:r>
              <a:rPr lang="en-US" sz="1700" dirty="0"/>
              <a:t>42 also explicitly permits unique individual identifiers, such as UCIs, to be disclosed under Part 2 if they cannot be quickly used to id the individual (such as when part of SSN of DOB is included in the number)</a:t>
            </a:r>
          </a:p>
          <a:p>
            <a:pPr defTabSz="941192">
              <a:defRPr/>
            </a:pPr>
            <a:endParaRPr lang="en-US" sz="1700" dirty="0"/>
          </a:p>
          <a:p>
            <a:pPr defTabSz="941192">
              <a:defRPr/>
            </a:pPr>
            <a:r>
              <a:rPr lang="en-US" sz="1700" dirty="0"/>
              <a:t>So Part 2 = less that can be disclosed without authorization, but easier to remove protected information</a:t>
            </a:r>
          </a:p>
          <a:p>
            <a:pPr defTabSz="941192">
              <a:defRPr/>
            </a:pPr>
            <a:endParaRPr lang="en-US" sz="1700" dirty="0"/>
          </a:p>
          <a:p>
            <a:pPr defTabSz="941192">
              <a:defRPr/>
            </a:pPr>
            <a:r>
              <a:rPr lang="en-US" sz="1700" dirty="0"/>
              <a:t>This can be helpful when it comes to certain disclosures such as to law enforcement when those disclosures are permitted under HIPAA</a:t>
            </a:r>
          </a:p>
          <a:p>
            <a:pPr defTabSz="941192">
              <a:defRPr/>
            </a:pPr>
            <a:endParaRPr lang="en-US" sz="1700" dirty="0"/>
          </a:p>
          <a:p>
            <a:pPr marL="171450" indent="-171450" defTabSz="941192">
              <a:buFontTx/>
              <a:buChar char="-"/>
              <a:defRPr/>
            </a:pPr>
            <a:r>
              <a:rPr lang="en-US" sz="1700" dirty="0"/>
              <a:t>Will discuss the practical application of these differences a bit later….</a:t>
            </a:r>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32</a:t>
            </a:fld>
            <a:endParaRPr lang="en-US" dirty="0"/>
          </a:p>
        </p:txBody>
      </p:sp>
    </p:spTree>
    <p:extLst>
      <p:ext uri="{BB962C8B-B14F-4D97-AF65-F5344CB8AC3E}">
        <p14:creationId xmlns:p14="http://schemas.microsoft.com/office/powerpoint/2010/main" val="17583174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438" y="177800"/>
            <a:ext cx="3868737" cy="2901950"/>
          </a:xfrm>
        </p:spPr>
      </p:sp>
      <p:sp>
        <p:nvSpPr>
          <p:cNvPr id="3" name="Notes Placeholder 2"/>
          <p:cNvSpPr>
            <a:spLocks noGrp="1"/>
          </p:cNvSpPr>
          <p:nvPr>
            <p:ph type="body" idx="1"/>
          </p:nvPr>
        </p:nvSpPr>
        <p:spPr>
          <a:xfrm>
            <a:off x="122237" y="3079684"/>
            <a:ext cx="6858000" cy="6119495"/>
          </a:xfrm>
        </p:spPr>
        <p:txBody>
          <a:bodyPr>
            <a:noAutofit/>
          </a:bodyPr>
          <a:lstStyle/>
          <a:p>
            <a:pPr marL="0" lvl="1"/>
            <a:r>
              <a:rPr lang="en-US" sz="1600" b="1" dirty="0"/>
              <a:t>Part 2/State </a:t>
            </a:r>
            <a:r>
              <a:rPr lang="en-US" sz="1600" b="1" dirty="0" err="1"/>
              <a:t>Aod</a:t>
            </a:r>
            <a:r>
              <a:rPr lang="en-US" sz="1600" b="1" dirty="0"/>
              <a:t> Law:  </a:t>
            </a:r>
            <a:r>
              <a:rPr lang="en-US" sz="1600" dirty="0"/>
              <a:t>generally prohibited unless exception applies – original </a:t>
            </a:r>
            <a:r>
              <a:rPr lang="en-US" sz="1600" dirty="0" err="1"/>
              <a:t>auth</a:t>
            </a:r>
            <a:r>
              <a:rPr lang="en-US" sz="1600" dirty="0"/>
              <a:t> can permit further re-disclosure</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baseline="0" dirty="0"/>
              <a:t>As those of you who are familiar with Part 2 know, RE-disclosure of information by those that receive it from a program is explicitly prohibited unless exception</a:t>
            </a:r>
            <a:r>
              <a:rPr lang="en-US" sz="1600" b="0" dirty="0"/>
              <a:t> applies or permitted disclosures</a:t>
            </a:r>
            <a:r>
              <a:rPr lang="en-US" sz="1600" b="0"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a:t>
            </a:r>
            <a:r>
              <a:rPr lang="en-US" sz="1600" b="0" baseline="0" dirty="0"/>
              <a:t> </a:t>
            </a:r>
            <a:r>
              <a:rPr lang="en-US" sz="1600" baseline="0" dirty="0"/>
              <a:t>receiving entity</a:t>
            </a:r>
            <a:r>
              <a:rPr lang="en-US" sz="1600" dirty="0"/>
              <a:t> really only be able to re-disclose</a:t>
            </a:r>
            <a:r>
              <a:rPr lang="en-US" sz="1600" baseline="0" dirty="0"/>
              <a:t> the info without client authorization in very limited circumstances.  Essentially for reporting child abuse or neglect or in response to a properly drafted court order.  </a:t>
            </a:r>
            <a:endParaRPr lang="en-US" sz="1600" dirty="0"/>
          </a:p>
          <a:p>
            <a:pPr marL="0" lvl="1"/>
            <a:endParaRPr lang="en-US" sz="1600" dirty="0"/>
          </a:p>
          <a:p>
            <a:pPr marL="0" lvl="1"/>
            <a:r>
              <a:rPr lang="en-US" sz="1600" dirty="0"/>
              <a:t>New authorization must be obtained…</a:t>
            </a:r>
          </a:p>
          <a:p>
            <a:pPr marL="0" lvl="1"/>
            <a:endParaRPr lang="en-US" sz="160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sz="1600" dirty="0"/>
              <a:t>Statement</a:t>
            </a:r>
            <a:r>
              <a:rPr lang="en-US" sz="1600" baseline="0" dirty="0"/>
              <a:t> of Prohibition in Re-Disclosure required: </a:t>
            </a:r>
            <a:r>
              <a:rPr lang="en-US" sz="1600" dirty="0" err="1"/>
              <a:t>Regs</a:t>
            </a:r>
            <a:r>
              <a:rPr lang="en-US" sz="1600" dirty="0"/>
              <a:t> require that a notice of </a:t>
            </a:r>
            <a:r>
              <a:rPr lang="en-US" sz="1600" dirty="0" err="1"/>
              <a:t>prohib</a:t>
            </a:r>
            <a:r>
              <a:rPr lang="en-US" sz="1600" dirty="0"/>
              <a:t> on </a:t>
            </a:r>
            <a:r>
              <a:rPr lang="en-US" sz="1600" dirty="0" err="1"/>
              <a:t>redisclosures</a:t>
            </a:r>
            <a:r>
              <a:rPr lang="en-US" sz="1600" dirty="0"/>
              <a:t> be sent along with each disclosure made </a:t>
            </a:r>
            <a:r>
              <a:rPr lang="en-US" sz="1600" dirty="0" err="1"/>
              <a:t>made</a:t>
            </a:r>
            <a:r>
              <a:rPr lang="en-US" sz="1600" dirty="0"/>
              <a:t> pursuant to an authorization stating that re-disclosure of the information is prohibited unless permitted by that person’s consent or by the regulations.</a:t>
            </a:r>
          </a:p>
          <a:p>
            <a:pPr marL="0" lvl="1"/>
            <a:endParaRPr lang="en-US" sz="1600" dirty="0"/>
          </a:p>
          <a:p>
            <a:pPr marL="0" lvl="1" indent="0">
              <a:buNone/>
            </a:pPr>
            <a:r>
              <a:rPr lang="en-US" sz="1600" dirty="0"/>
              <a:t>New Language makes clear that:</a:t>
            </a:r>
          </a:p>
          <a:p>
            <a:pPr marL="742950" lvl="1" indent="-285750">
              <a:buFont typeface="Arial" panose="020B0604020202020204" pitchFamily="34" charset="0"/>
              <a:buChar char="•"/>
            </a:pPr>
            <a:r>
              <a:rPr lang="en-US" sz="1600" dirty="0"/>
              <a:t>prohibition applies only to information that would identify, directly or indirectly, an individual as having been diagnosed, treated, or referred for treatment for a substance use disorder. </a:t>
            </a:r>
          </a:p>
          <a:p>
            <a:pPr marL="742950" lvl="1" indent="-285750">
              <a:buFont typeface="Arial" panose="020B0604020202020204" pitchFamily="34" charset="0"/>
              <a:buChar char="•"/>
            </a:pPr>
            <a:r>
              <a:rPr lang="en-US" sz="1600" dirty="0"/>
              <a:t>federal rules restrict any use of the information to criminally investigate or prosecute any patient with a substance use disorder, except as provided in sections 2.12(c)(5) (crimes on premises) and 2.65 (court orders).</a:t>
            </a:r>
          </a:p>
          <a:p>
            <a:pPr marL="517525" lvl="1" indent="0">
              <a:buNone/>
            </a:pPr>
            <a:endParaRPr lang="en-US" sz="1600" dirty="0"/>
          </a:p>
          <a:p>
            <a:r>
              <a:rPr lang="en-US" sz="1600" dirty="0"/>
              <a:t>Recent </a:t>
            </a:r>
            <a:r>
              <a:rPr lang="en-US" sz="1600" dirty="0" err="1"/>
              <a:t>OhioMHAS</a:t>
            </a:r>
            <a:r>
              <a:rPr lang="en-US" sz="1600" dirty="0"/>
              <a:t> notice requirement:</a:t>
            </a:r>
            <a:r>
              <a:rPr lang="en-US" sz="1600" baseline="0" dirty="0"/>
              <a:t> </a:t>
            </a:r>
            <a:r>
              <a:rPr lang="en-US" sz="1600" dirty="0"/>
              <a:t>is a bit different statement,</a:t>
            </a:r>
          </a:p>
          <a:p>
            <a:pPr marL="857250" indent="-285750">
              <a:buFont typeface="Arial" panose="020B0604020202020204" pitchFamily="34" charset="0"/>
              <a:buChar char="•"/>
            </a:pPr>
            <a:r>
              <a:rPr lang="en-US" sz="1600" dirty="0"/>
              <a:t>One says include, one says accompany</a:t>
            </a:r>
          </a:p>
          <a:p>
            <a:pPr marL="857250" indent="-285750">
              <a:buFont typeface="Arial" panose="020B0604020202020204" pitchFamily="34" charset="0"/>
              <a:buChar char="•"/>
            </a:pPr>
            <a:r>
              <a:rPr lang="en-US" sz="1600" dirty="0"/>
              <a:t> Part 2 trumps</a:t>
            </a:r>
          </a:p>
          <a:p>
            <a:pPr marL="857250" indent="-285750">
              <a:buFont typeface="Arial" panose="020B0604020202020204" pitchFamily="34" charset="0"/>
              <a:buChar char="•"/>
            </a:pPr>
            <a:r>
              <a:rPr lang="en-US" sz="1600" dirty="0" err="1"/>
              <a:t>OhioMHAS</a:t>
            </a:r>
            <a:r>
              <a:rPr lang="en-US" sz="1600" dirty="0"/>
              <a:t> will have to revise – they are aware</a:t>
            </a:r>
          </a:p>
          <a:p>
            <a:pPr marL="0" lvl="1"/>
            <a:endParaRPr lang="en-US" sz="1600" dirty="0"/>
          </a:p>
          <a:p>
            <a:pPr marL="0" lvl="1"/>
            <a:endParaRPr lang="en-US" sz="1600" b="0" dirty="0"/>
          </a:p>
          <a:p>
            <a:pPr marL="0" lvl="1"/>
            <a:r>
              <a:rPr lang="en-US" sz="1600" b="1" dirty="0"/>
              <a:t>HIPAA and state MH law:   </a:t>
            </a:r>
            <a:r>
              <a:rPr lang="en-US" sz="1600" dirty="0"/>
              <a:t>Do not have a re-disclosure prohibition like 42 CFR Part 2.    </a:t>
            </a:r>
          </a:p>
          <a:p>
            <a:pPr marL="288925" lvl="1" indent="-174625">
              <a:buFont typeface="Arial" panose="020B0604020202020204" pitchFamily="34" charset="0"/>
              <a:buChar char="•"/>
            </a:pPr>
            <a:r>
              <a:rPr lang="en-US" sz="1600" dirty="0"/>
              <a:t>However, if a HIPAA-Covered entity receives the info….they can only further re-disclose the info in accordance with HIPAA (so if a health care provider receives the info for treatment purposes -&gt; could re-disclose if HIPAA permits the disclosure it such as to another healthcare provider for treatment purposes)</a:t>
            </a:r>
          </a:p>
          <a:p>
            <a:pPr marL="288925" lvl="1" indent="-174625">
              <a:buFont typeface="Arial" panose="020B0604020202020204" pitchFamily="34" charset="0"/>
              <a:buChar char="•"/>
            </a:pPr>
            <a:r>
              <a:rPr lang="en-US" sz="1600" dirty="0"/>
              <a:t>Also, a BA can only re-disclose the info as permitted by the terms of the BAA and there may be instances when there are other laws that apply to the organization that receives the information – (example: when you disclose information to the Ohio Department of Health for public health purposes, there are other specific laws in the </a:t>
            </a:r>
            <a:r>
              <a:rPr lang="en-US" sz="1600" dirty="0" err="1"/>
              <a:t>Dept</a:t>
            </a:r>
            <a:r>
              <a:rPr lang="en-US" sz="1600" dirty="0"/>
              <a:t> of Health statutes that protect the information from further disclosure.)</a:t>
            </a:r>
          </a:p>
          <a:p>
            <a:pPr marL="114300" lvl="1"/>
            <a:r>
              <a:rPr lang="en-US" sz="1600" dirty="0"/>
              <a:t>Other than that, there are no explicit re-disclosure prohibitions for MH client records.</a:t>
            </a:r>
          </a:p>
        </p:txBody>
      </p:sp>
      <p:sp>
        <p:nvSpPr>
          <p:cNvPr id="4" name="Slide Number Placeholder 3"/>
          <p:cNvSpPr>
            <a:spLocks noGrp="1"/>
          </p:cNvSpPr>
          <p:nvPr>
            <p:ph type="sldNum" sz="quarter" idx="10"/>
          </p:nvPr>
        </p:nvSpPr>
        <p:spPr/>
        <p:txBody>
          <a:bodyPr/>
          <a:lstStyle/>
          <a:p>
            <a:fld id="{B0D5BE0E-08EE-4083-843B-5AE5294CBF1C}" type="slidenum">
              <a:rPr lang="en-US" smtClean="0"/>
              <a:t>33</a:t>
            </a:fld>
            <a:endParaRPr lang="en-US" dirty="0"/>
          </a:p>
        </p:txBody>
      </p:sp>
    </p:spTree>
    <p:extLst>
      <p:ext uri="{BB962C8B-B14F-4D97-AF65-F5344CB8AC3E}">
        <p14:creationId xmlns:p14="http://schemas.microsoft.com/office/powerpoint/2010/main" val="4929384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44613" y="469900"/>
            <a:ext cx="4103687" cy="30781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34</a:t>
            </a:fld>
            <a:endParaRPr lang="en-US" dirty="0">
              <a:solidFill>
                <a:prstClr val="black"/>
              </a:solidFill>
            </a:endParaRPr>
          </a:p>
        </p:txBody>
      </p:sp>
    </p:spTree>
    <p:extLst>
      <p:ext uri="{BB962C8B-B14F-4D97-AF65-F5344CB8AC3E}">
        <p14:creationId xmlns:p14="http://schemas.microsoft.com/office/powerpoint/2010/main" val="32904376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3" y="0"/>
            <a:ext cx="4525962" cy="3395663"/>
          </a:xfrm>
        </p:spPr>
      </p:sp>
      <p:sp>
        <p:nvSpPr>
          <p:cNvPr id="3" name="Notes Placeholder 2"/>
          <p:cNvSpPr>
            <a:spLocks noGrp="1"/>
          </p:cNvSpPr>
          <p:nvPr>
            <p:ph type="body" idx="1"/>
          </p:nvPr>
        </p:nvSpPr>
        <p:spPr>
          <a:xfrm>
            <a:off x="122237" y="3625269"/>
            <a:ext cx="6858000" cy="5650265"/>
          </a:xfrm>
        </p:spPr>
        <p:txBody>
          <a:bodyP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1. State law and Part 2 permit a minor to give consent for diagnosis or treatment</a:t>
            </a:r>
          </a:p>
          <a:p>
            <a:pPr>
              <a:defRPr/>
            </a:pPr>
            <a:r>
              <a:rPr lang="en-US" altLang="en-US" sz="1800" dirty="0"/>
              <a:t>Confidential services permitted.</a:t>
            </a:r>
          </a:p>
          <a:p>
            <a:pPr>
              <a:defRPr/>
            </a:pPr>
            <a:r>
              <a:rPr lang="en-US" altLang="en-US" sz="1800" dirty="0"/>
              <a:t>Must be physician – at least oversight</a:t>
            </a:r>
          </a:p>
          <a:p>
            <a:pPr>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2. 42 CFR Part 2 permits a program to withhold services if the minor will not authorize a disclosure needed for the program to obtain financial reimbursement for the services.</a:t>
            </a: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Important</a:t>
            </a:r>
            <a:r>
              <a:rPr lang="en-US" altLang="en-US" sz="1800" baseline="0" dirty="0"/>
              <a:t> because state law says parent not liable for payment if did not provide consent. – Payment can be challenging – 3</a:t>
            </a:r>
            <a:r>
              <a:rPr lang="en-US" altLang="en-US" sz="1800" baseline="30000" dirty="0"/>
              <a:t>rd</a:t>
            </a:r>
            <a:r>
              <a:rPr lang="en-US" altLang="en-US" sz="1800" baseline="0" dirty="0"/>
              <a:t> party payer may send NPP or EOB – notify minor upfront of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a:lnSpc>
                <a:spcPct val="80000"/>
              </a:lnSpc>
            </a:pPr>
            <a:r>
              <a:rPr lang="en-US" sz="1800" dirty="0"/>
              <a:t>Because of potential financial concerns of the program providing confidential services to a with a minor ….. </a:t>
            </a:r>
          </a:p>
          <a:p>
            <a:pPr>
              <a:lnSpc>
                <a:spcPct val="80000"/>
              </a:lnSpc>
            </a:pPr>
            <a:r>
              <a:rPr lang="en-US" altLang="en-US" sz="1800" dirty="0"/>
              <a:t>42 CFR Part 2 permits a program to withhold services if minor will not authorize disclosure needed for the program to obtain financial reimbursement for services</a:t>
            </a:r>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2394477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3" y="0"/>
            <a:ext cx="4525962" cy="3395663"/>
          </a:xfrm>
        </p:spPr>
      </p:sp>
      <p:sp>
        <p:nvSpPr>
          <p:cNvPr id="3" name="Notes Placeholder 2"/>
          <p:cNvSpPr>
            <a:spLocks noGrp="1"/>
          </p:cNvSpPr>
          <p:nvPr>
            <p:ph type="body" idx="1"/>
          </p:nvPr>
        </p:nvSpPr>
        <p:spPr>
          <a:xfrm>
            <a:off x="122237" y="3625269"/>
            <a:ext cx="6858000" cy="5650265"/>
          </a:xfrm>
        </p:spPr>
        <p:txBody>
          <a:bodyP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a:p>
            <a:pPr>
              <a:lnSpc>
                <a:spcPct val="80000"/>
              </a:lnSpc>
            </a:pPr>
            <a:r>
              <a:rPr lang="en-US" altLang="en-US" sz="1800" dirty="0"/>
              <a:t>3. If parental consent is needed for treatment, the minor’s request for treatment can only be communicated to the parent with the minor’s consent OR if the Program Director determines that:</a:t>
            </a:r>
          </a:p>
          <a:p>
            <a:pPr lvl="1">
              <a:lnSpc>
                <a:spcPct val="80000"/>
              </a:lnSpc>
            </a:pPr>
            <a:r>
              <a:rPr lang="en-US" altLang="en-US" sz="1800" dirty="0"/>
              <a:t>The minor lacks the capacity because of extreme youth or mental or physical condition to make a rational choice as to whether to give consent to make a disclosure to a parent AND</a:t>
            </a:r>
          </a:p>
          <a:p>
            <a:pPr lvl="1">
              <a:lnSpc>
                <a:spcPct val="80000"/>
              </a:lnSpc>
            </a:pPr>
            <a:r>
              <a:rPr lang="en-US" altLang="en-US" sz="1800" dirty="0"/>
              <a:t>The minor’s situation poses a substantial threat to the life or physical well-being of the minor or any other person which may be reduced by communicating relevant facts to the minor’s parent</a:t>
            </a:r>
          </a:p>
          <a:p>
            <a:pPr>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If those conditions exist, the Director may contact the parent without the minor’s consent.  </a:t>
            </a:r>
          </a:p>
          <a:p>
            <a:endParaRPr lang="en-US" sz="1800" dirty="0"/>
          </a:p>
          <a:p>
            <a:endParaRPr lang="en-US" sz="1800" dirty="0"/>
          </a:p>
          <a:p>
            <a:r>
              <a:rPr lang="en-US" sz="1800" dirty="0"/>
              <a:t>(Side issue: Can services be provided to students at a school in a crisis situation without parental permission?)</a:t>
            </a:r>
          </a:p>
          <a:p>
            <a:pPr lvl="2"/>
            <a:r>
              <a:rPr lang="en-US" sz="1800" dirty="0"/>
              <a:t>= if the minor consents to confidential services and in an emergency situation.   </a:t>
            </a:r>
            <a:endParaRPr lang="en-US" sz="1800" baseline="0" dirty="0"/>
          </a:p>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36</a:t>
            </a:fld>
            <a:endParaRPr lang="en-US" dirty="0">
              <a:solidFill>
                <a:prstClr val="black"/>
              </a:solidFill>
            </a:endParaRPr>
          </a:p>
        </p:txBody>
      </p:sp>
    </p:spTree>
    <p:extLst>
      <p:ext uri="{BB962C8B-B14F-4D97-AF65-F5344CB8AC3E}">
        <p14:creationId xmlns:p14="http://schemas.microsoft.com/office/powerpoint/2010/main" val="14303588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37</a:t>
            </a:fld>
            <a:endParaRPr lang="en-US" dirty="0"/>
          </a:p>
        </p:txBody>
      </p:sp>
    </p:spTree>
    <p:extLst>
      <p:ext uri="{BB962C8B-B14F-4D97-AF65-F5344CB8AC3E}">
        <p14:creationId xmlns:p14="http://schemas.microsoft.com/office/powerpoint/2010/main" val="359591194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341313"/>
            <a:ext cx="5726112" cy="4295775"/>
          </a:xfrm>
        </p:spPr>
      </p:sp>
      <p:sp>
        <p:nvSpPr>
          <p:cNvPr id="3" name="Notes Placeholder 2"/>
          <p:cNvSpPr>
            <a:spLocks noGrp="1"/>
          </p:cNvSpPr>
          <p:nvPr>
            <p:ph type="body" idx="1"/>
          </p:nvPr>
        </p:nvSpPr>
        <p:spPr>
          <a:xfrm>
            <a:off x="710248" y="5534141"/>
            <a:ext cx="5681980" cy="3150198"/>
          </a:xfrm>
        </p:spPr>
        <p:txBody>
          <a:bodyPr/>
          <a:lstStyle/>
          <a:p>
            <a:r>
              <a:rPr lang="en-US" sz="1800" dirty="0"/>
              <a:t>Even if parent knows about services/provided</a:t>
            </a:r>
            <a:r>
              <a:rPr lang="en-US" sz="1800" baseline="0" dirty="0"/>
              <a:t> consent/previously expressed concerns to provider/</a:t>
            </a:r>
            <a:r>
              <a:rPr lang="en-US" sz="1800" baseline="0" dirty="0" err="1"/>
              <a:t>etc</a:t>
            </a:r>
            <a:endParaRPr lang="en-US" sz="1800" baseline="0" dirty="0"/>
          </a:p>
          <a:p>
            <a:endParaRPr lang="en-US" sz="1800" baseline="0" dirty="0"/>
          </a:p>
          <a:p>
            <a:r>
              <a:rPr lang="en-US" sz="1800" dirty="0"/>
              <a:t>Try to obtain authorization at various points for disclosure to parents…</a:t>
            </a:r>
          </a:p>
          <a:p>
            <a:endParaRPr lang="en-US" sz="1200" dirty="0"/>
          </a:p>
          <a:p>
            <a:endParaRPr lang="en-US" sz="1200" dirty="0"/>
          </a:p>
          <a:p>
            <a:endParaRPr lang="en-US" sz="1200" dirty="0"/>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223730061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39</a:t>
            </a:fld>
            <a:endParaRPr lang="en-US" dirty="0"/>
          </a:p>
        </p:txBody>
      </p:sp>
    </p:spTree>
    <p:extLst>
      <p:ext uri="{BB962C8B-B14F-4D97-AF65-F5344CB8AC3E}">
        <p14:creationId xmlns:p14="http://schemas.microsoft.com/office/powerpoint/2010/main" val="3629379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0" i="0" kern="1200" dirty="0">
                <a:solidFill>
                  <a:schemeClr val="tx1"/>
                </a:solidFill>
                <a:effectLst/>
                <a:latin typeface="+mn-lt"/>
                <a:ea typeface="+mn-ea"/>
                <a:cs typeface="+mn-cs"/>
              </a:rPr>
              <a:t>The term “</a:t>
            </a:r>
            <a:r>
              <a:rPr lang="en-US" sz="1600" b="1" i="0" kern="1200" dirty="0">
                <a:solidFill>
                  <a:schemeClr val="tx1"/>
                </a:solidFill>
                <a:effectLst/>
                <a:latin typeface="+mn-lt"/>
                <a:ea typeface="+mn-ea"/>
                <a:cs typeface="+mn-cs"/>
              </a:rPr>
              <a:t>education records</a:t>
            </a:r>
            <a:r>
              <a:rPr lang="en-US" sz="1600" b="0" i="0" kern="1200" dirty="0">
                <a:solidFill>
                  <a:schemeClr val="tx1"/>
                </a:solidFill>
                <a:effectLst/>
                <a:latin typeface="+mn-lt"/>
                <a:ea typeface="+mn-ea"/>
                <a:cs typeface="+mn-cs"/>
              </a:rPr>
              <a:t>” is </a:t>
            </a:r>
            <a:r>
              <a:rPr lang="en-US" sz="1600" b="1" i="0" kern="1200" dirty="0">
                <a:solidFill>
                  <a:schemeClr val="tx1"/>
                </a:solidFill>
                <a:effectLst/>
                <a:latin typeface="+mn-lt"/>
                <a:ea typeface="+mn-ea"/>
                <a:cs typeface="+mn-cs"/>
              </a:rPr>
              <a:t>defined</a:t>
            </a:r>
            <a:r>
              <a:rPr lang="en-US" sz="1600" b="0" i="0" kern="1200" dirty="0">
                <a:solidFill>
                  <a:schemeClr val="tx1"/>
                </a:solidFill>
                <a:effectLst/>
                <a:latin typeface="+mn-lt"/>
                <a:ea typeface="+mn-ea"/>
                <a:cs typeface="+mn-cs"/>
              </a:rPr>
              <a:t> as those </a:t>
            </a:r>
            <a:r>
              <a:rPr lang="en-US" sz="1600" b="1" i="0" kern="1200" dirty="0">
                <a:solidFill>
                  <a:schemeClr val="tx1"/>
                </a:solidFill>
                <a:effectLst/>
                <a:latin typeface="+mn-lt"/>
                <a:ea typeface="+mn-ea"/>
                <a:cs typeface="+mn-cs"/>
              </a:rPr>
              <a:t>records</a:t>
            </a:r>
            <a:r>
              <a:rPr lang="en-US" sz="1600" b="0" i="0" kern="1200" dirty="0">
                <a:solidFill>
                  <a:schemeClr val="tx1"/>
                </a:solidFill>
                <a:effectLst/>
                <a:latin typeface="+mn-lt"/>
                <a:ea typeface="+mn-ea"/>
                <a:cs typeface="+mn-cs"/>
              </a:rPr>
              <a:t> that are: (1) directly related to a student; and (2) maintained by an </a:t>
            </a:r>
            <a:r>
              <a:rPr lang="en-US" sz="1600" b="1" i="0" kern="1200" dirty="0">
                <a:solidFill>
                  <a:schemeClr val="tx1"/>
                </a:solidFill>
                <a:effectLst/>
                <a:latin typeface="+mn-lt"/>
                <a:ea typeface="+mn-ea"/>
                <a:cs typeface="+mn-cs"/>
              </a:rPr>
              <a:t>educational</a:t>
            </a:r>
            <a:r>
              <a:rPr lang="en-US" sz="1600" b="0" i="0" kern="1200" dirty="0">
                <a:solidFill>
                  <a:schemeClr val="tx1"/>
                </a:solidFill>
                <a:effectLst/>
                <a:latin typeface="+mn-lt"/>
                <a:ea typeface="+mn-ea"/>
                <a:cs typeface="+mn-cs"/>
              </a:rPr>
              <a:t> agency or institution, or by a party acting for the agency or institution.</a:t>
            </a:r>
          </a:p>
          <a:p>
            <a:endParaRPr lang="en-US" sz="1600" b="0" i="0" kern="1200" dirty="0">
              <a:solidFill>
                <a:schemeClr val="tx1"/>
              </a:solidFill>
              <a:effectLst/>
              <a:latin typeface="+mn-lt"/>
              <a:ea typeface="+mn-ea"/>
              <a:cs typeface="+mn-cs"/>
            </a:endParaRPr>
          </a:p>
          <a:p>
            <a:r>
              <a:rPr lang="en-US" sz="1600" b="0" i="0" kern="1200" dirty="0">
                <a:solidFill>
                  <a:schemeClr val="tx1"/>
                </a:solidFill>
                <a:effectLst/>
                <a:latin typeface="+mn-lt"/>
                <a:ea typeface="+mn-ea"/>
                <a:cs typeface="+mn-cs"/>
              </a:rPr>
              <a:t>HIPAA- FERPA-covered</a:t>
            </a:r>
            <a:r>
              <a:rPr lang="en-US" sz="1600" b="0" i="0" kern="1200" baseline="0" dirty="0">
                <a:solidFill>
                  <a:schemeClr val="tx1"/>
                </a:solidFill>
                <a:effectLst/>
                <a:latin typeface="+mn-lt"/>
                <a:ea typeface="+mn-ea"/>
                <a:cs typeface="+mn-cs"/>
              </a:rPr>
              <a:t> records </a:t>
            </a:r>
            <a:r>
              <a:rPr lang="en-US" sz="1600" b="0" i="0" kern="1200" dirty="0">
                <a:solidFill>
                  <a:schemeClr val="tx1"/>
                </a:solidFill>
                <a:effectLst/>
                <a:latin typeface="+mn-lt"/>
                <a:ea typeface="+mn-ea"/>
                <a:cs typeface="+mn-cs"/>
              </a:rPr>
              <a:t>Specifically</a:t>
            </a:r>
            <a:r>
              <a:rPr lang="en-US" sz="1600" b="0" i="0" kern="1200" baseline="0" dirty="0">
                <a:solidFill>
                  <a:schemeClr val="tx1"/>
                </a:solidFill>
                <a:effectLst/>
                <a:latin typeface="+mn-lt"/>
                <a:ea typeface="+mn-ea"/>
                <a:cs typeface="+mn-cs"/>
              </a:rPr>
              <a:t> excluded from privacy rule applicability</a:t>
            </a:r>
          </a:p>
          <a:p>
            <a:endParaRPr lang="en-US" sz="1600" b="0" i="0" kern="1200" baseline="0" dirty="0">
              <a:solidFill>
                <a:schemeClr val="tx1"/>
              </a:solidFill>
              <a:effectLst/>
              <a:latin typeface="+mn-lt"/>
              <a:ea typeface="+mn-ea"/>
              <a:cs typeface="+mn-cs"/>
            </a:endParaRPr>
          </a:p>
          <a:p>
            <a:r>
              <a:rPr lang="en-US" sz="1600" b="0" i="0" kern="1200" baseline="0" dirty="0">
                <a:solidFill>
                  <a:schemeClr val="tx1"/>
                </a:solidFill>
                <a:effectLst/>
                <a:latin typeface="+mn-lt"/>
                <a:ea typeface="+mn-ea"/>
                <a:cs typeface="+mn-cs"/>
              </a:rPr>
              <a:t>Part 2 and FERPA disclosure requirements apply </a:t>
            </a:r>
            <a:r>
              <a:rPr lang="en-US" sz="1600" b="0" i="0" kern="1200" baseline="0" dirty="0" err="1">
                <a:solidFill>
                  <a:schemeClr val="tx1"/>
                </a:solidFill>
                <a:effectLst/>
                <a:latin typeface="+mn-lt"/>
                <a:ea typeface="+mn-ea"/>
                <a:cs typeface="+mn-cs"/>
              </a:rPr>
              <a:t>simutaneously</a:t>
            </a:r>
            <a:endParaRPr lang="en-US" sz="16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t>4</a:t>
            </a:fld>
            <a:endParaRPr lang="en-US" dirty="0"/>
          </a:p>
        </p:txBody>
      </p:sp>
    </p:spTree>
    <p:extLst>
      <p:ext uri="{BB962C8B-B14F-4D97-AF65-F5344CB8AC3E}">
        <p14:creationId xmlns:p14="http://schemas.microsoft.com/office/powerpoint/2010/main" val="142405317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475" y="14288"/>
            <a:ext cx="6237288" cy="4679950"/>
          </a:xfrm>
        </p:spPr>
      </p:sp>
      <p:sp>
        <p:nvSpPr>
          <p:cNvPr id="3" name="Notes Placeholder 2"/>
          <p:cNvSpPr>
            <a:spLocks noGrp="1"/>
          </p:cNvSpPr>
          <p:nvPr>
            <p:ph type="body" idx="1"/>
          </p:nvPr>
        </p:nvSpPr>
        <p:spPr>
          <a:xfrm>
            <a:off x="122237" y="4999656"/>
            <a:ext cx="6858000" cy="4199522"/>
          </a:xfrm>
        </p:spPr>
        <p:txBody>
          <a:bodyP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To</a:t>
            </a:r>
            <a:r>
              <a:rPr lang="en-US" altLang="en-US" sz="1800" baseline="0" dirty="0"/>
              <a:t> </a:t>
            </a:r>
            <a:r>
              <a:rPr lang="en-US" altLang="en-US" sz="1800" baseline="0" dirty="0" err="1"/>
              <a:t>payors</a:t>
            </a:r>
            <a:r>
              <a:rPr lang="en-US" altLang="en-US" sz="1800" baseline="0" dirty="0"/>
              <a:t> also….</a:t>
            </a: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In re: to authorization requirements and minors,  if the parent’s consent is needed for treatment, parent authorization or disclosures is required </a:t>
            </a:r>
            <a:r>
              <a:rPr lang="en-US" altLang="en-US" sz="1800" u="sng" dirty="0"/>
              <a:t>in addition to the minors.</a:t>
            </a:r>
          </a:p>
          <a:p>
            <a:pPr marL="628650" lvl="1" indent="-171450">
              <a:buFont typeface="Arial" panose="020B0604020202020204" pitchFamily="34" charset="0"/>
              <a:buChar char="•"/>
            </a:pPr>
            <a:r>
              <a:rPr lang="en-US" sz="1800" dirty="0"/>
              <a:t>Both minor </a:t>
            </a:r>
            <a:r>
              <a:rPr lang="en-US" sz="1800" u="sng" dirty="0"/>
              <a:t>and</a:t>
            </a:r>
            <a:r>
              <a:rPr lang="en-US" sz="1800" dirty="0"/>
              <a:t> parent/legal guardian must provide unless child </a:t>
            </a:r>
            <a:r>
              <a:rPr lang="en-US" sz="1800" u="sng" dirty="0"/>
              <a:t>adjudicated</a:t>
            </a:r>
            <a:r>
              <a:rPr lang="en-US" sz="1800" dirty="0"/>
              <a:t> as lacking capacity</a:t>
            </a:r>
          </a:p>
          <a:p>
            <a:pPr marL="628650" lvl="1" indent="-171450">
              <a:buFont typeface="Arial" panose="020B0604020202020204" pitchFamily="34" charset="0"/>
              <a:buChar char="•"/>
            </a:pPr>
            <a:r>
              <a:rPr lang="en-US" sz="1800" dirty="0"/>
              <a:t>If receiving confidential services, minor must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40</a:t>
            </a:fld>
            <a:endParaRPr lang="en-US" dirty="0">
              <a:solidFill>
                <a:prstClr val="black"/>
              </a:solidFill>
            </a:endParaRPr>
          </a:p>
        </p:txBody>
      </p:sp>
    </p:spTree>
    <p:extLst>
      <p:ext uri="{BB962C8B-B14F-4D97-AF65-F5344CB8AC3E}">
        <p14:creationId xmlns:p14="http://schemas.microsoft.com/office/powerpoint/2010/main" val="8779289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We are going to start with HIPAA and who is required to comply with HIPAA:</a:t>
            </a:r>
            <a:endParaRPr lang="en-US" sz="600" dirty="0"/>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41</a:t>
            </a:fld>
            <a:endParaRPr lang="en-US" dirty="0"/>
          </a:p>
        </p:txBody>
      </p:sp>
    </p:spTree>
    <p:extLst>
      <p:ext uri="{BB962C8B-B14F-4D97-AF65-F5344CB8AC3E}">
        <p14:creationId xmlns:p14="http://schemas.microsoft.com/office/powerpoint/2010/main" val="12890000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3" y="14288"/>
            <a:ext cx="2952750" cy="2214562"/>
          </a:xfrm>
        </p:spPr>
      </p:sp>
      <p:sp>
        <p:nvSpPr>
          <p:cNvPr id="3" name="Notes Placeholder 2"/>
          <p:cNvSpPr>
            <a:spLocks noGrp="1"/>
          </p:cNvSpPr>
          <p:nvPr>
            <p:ph type="body" idx="1"/>
          </p:nvPr>
        </p:nvSpPr>
        <p:spPr>
          <a:xfrm>
            <a:off x="122237" y="2229064"/>
            <a:ext cx="6858000" cy="7157782"/>
          </a:xfrm>
        </p:spPr>
        <p:txBody>
          <a:bodyPr>
            <a:noAutofit/>
          </a:bodyPr>
          <a:lstStyle/>
          <a:p>
            <a:r>
              <a:rPr lang="en-US" sz="1500" dirty="0"/>
              <a:t>If an educational institution or agency receives such funds, Applies</a:t>
            </a:r>
            <a:r>
              <a:rPr lang="en-US" sz="1500" baseline="0" dirty="0"/>
              <a:t> to recipient as a whole, such as each </a:t>
            </a:r>
            <a:r>
              <a:rPr lang="en-US" sz="1500" baseline="0" dirty="0" err="1"/>
              <a:t>Dept</a:t>
            </a:r>
            <a:r>
              <a:rPr lang="en-US" sz="1500" baseline="0" dirty="0"/>
              <a:t> within a University</a:t>
            </a:r>
          </a:p>
          <a:p>
            <a:endParaRPr lang="en-US" sz="1500" baseline="0" dirty="0"/>
          </a:p>
          <a:p>
            <a:r>
              <a:rPr lang="en-US" sz="1500" baseline="0" dirty="0"/>
              <a:t>Private and religious schools-Student/teachers may receive services from a local school district or state educational agency that receive FERPA funds as long as school as a whole does not receive.</a:t>
            </a:r>
            <a:endParaRPr lang="en-US" sz="1500" dirty="0"/>
          </a:p>
        </p:txBody>
      </p:sp>
      <p:sp>
        <p:nvSpPr>
          <p:cNvPr id="4" name="Slide Number Placeholder 3"/>
          <p:cNvSpPr>
            <a:spLocks noGrp="1"/>
          </p:cNvSpPr>
          <p:nvPr>
            <p:ph type="sldNum" sz="quarter" idx="10"/>
          </p:nvPr>
        </p:nvSpPr>
        <p:spPr/>
        <p:txBody>
          <a:bodyPr/>
          <a:lstStyle/>
          <a:p>
            <a:fld id="{B0D5BE0E-08EE-4083-843B-5AE5294CBF1C}" type="slidenum">
              <a:rPr lang="en-US" smtClean="0"/>
              <a:t>42</a:t>
            </a:fld>
            <a:endParaRPr lang="en-US" dirty="0"/>
          </a:p>
        </p:txBody>
      </p:sp>
    </p:spTree>
    <p:extLst>
      <p:ext uri="{BB962C8B-B14F-4D97-AF65-F5344CB8AC3E}">
        <p14:creationId xmlns:p14="http://schemas.microsoft.com/office/powerpoint/2010/main" val="1119362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341313"/>
            <a:ext cx="3978275" cy="2984500"/>
          </a:xfrm>
        </p:spPr>
      </p:sp>
      <p:sp>
        <p:nvSpPr>
          <p:cNvPr id="3" name="Notes Placeholder 2"/>
          <p:cNvSpPr>
            <a:spLocks noGrp="1"/>
          </p:cNvSpPr>
          <p:nvPr>
            <p:ph type="body" idx="1"/>
          </p:nvPr>
        </p:nvSpPr>
        <p:spPr>
          <a:xfrm>
            <a:off x="710248" y="3854334"/>
            <a:ext cx="5681980" cy="4830006"/>
          </a:xfrm>
        </p:spPr>
        <p:txBody>
          <a:bodyPr/>
          <a:lstStyle/>
          <a:p>
            <a:r>
              <a:rPr lang="en-US" sz="1800" dirty="0"/>
              <a:t>Health records excluded from definition of “education records” and referred to as “treatment records” if made, maintained, and used only in </a:t>
            </a:r>
            <a:r>
              <a:rPr lang="en-US" sz="1800" dirty="0" err="1"/>
              <a:t>cnxn</a:t>
            </a:r>
            <a:r>
              <a:rPr lang="en-US" sz="1800" dirty="0"/>
              <a:t> w/</a:t>
            </a:r>
            <a:r>
              <a:rPr lang="en-US" sz="1800" dirty="0" err="1"/>
              <a:t>tx</a:t>
            </a:r>
            <a:r>
              <a:rPr lang="en-US" sz="1800" baseline="0" dirty="0"/>
              <a:t> of student and disclosed only to persons providing the </a:t>
            </a:r>
            <a:r>
              <a:rPr lang="en-US" sz="1800" baseline="0" dirty="0" err="1"/>
              <a:t>tx</a:t>
            </a:r>
            <a:endParaRPr lang="en-US" sz="1800" baseline="0"/>
          </a:p>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43</a:t>
            </a:fld>
            <a:endParaRPr lang="en-US" dirty="0"/>
          </a:p>
        </p:txBody>
      </p:sp>
    </p:spTree>
    <p:extLst>
      <p:ext uri="{BB962C8B-B14F-4D97-AF65-F5344CB8AC3E}">
        <p14:creationId xmlns:p14="http://schemas.microsoft.com/office/powerpoint/2010/main" val="37626941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341313"/>
            <a:ext cx="3978275" cy="2984500"/>
          </a:xfrm>
        </p:spPr>
      </p:sp>
      <p:sp>
        <p:nvSpPr>
          <p:cNvPr id="3" name="Notes Placeholder 2"/>
          <p:cNvSpPr>
            <a:spLocks noGrp="1"/>
          </p:cNvSpPr>
          <p:nvPr>
            <p:ph type="body" idx="1"/>
          </p:nvPr>
        </p:nvSpPr>
        <p:spPr>
          <a:xfrm>
            <a:off x="710248" y="3854334"/>
            <a:ext cx="5681980" cy="4830006"/>
          </a:xfrm>
        </p:spPr>
        <p:txBody>
          <a:bodyPr/>
          <a:lstStyle/>
          <a:p>
            <a:r>
              <a:rPr lang="en-US" sz="1800" dirty="0"/>
              <a:t>Health records excluded from definition of “education records” and referred to as “treatment records” if made, maintained, and used only in </a:t>
            </a:r>
            <a:r>
              <a:rPr lang="en-US" sz="1800" dirty="0" err="1"/>
              <a:t>cnxn</a:t>
            </a:r>
            <a:r>
              <a:rPr lang="en-US" sz="1800" dirty="0"/>
              <a:t> w/</a:t>
            </a:r>
            <a:r>
              <a:rPr lang="en-US" sz="1800" dirty="0" err="1"/>
              <a:t>tx</a:t>
            </a:r>
            <a:r>
              <a:rPr lang="en-US" sz="1800" baseline="0" dirty="0"/>
              <a:t> of student and disclosed only to persons providing the </a:t>
            </a:r>
            <a:r>
              <a:rPr lang="en-US" sz="1800" baseline="0" dirty="0" err="1"/>
              <a:t>tx</a:t>
            </a:r>
            <a:endParaRPr lang="en-US" sz="1800" baseline="0" dirty="0"/>
          </a:p>
          <a:p>
            <a:endParaRPr lang="en-US" sz="18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If records disclosed for purposes other than treatment (HCPs</a:t>
            </a:r>
            <a:r>
              <a:rPr lang="en-US" sz="1800" baseline="0" dirty="0"/>
              <a:t> of student’s choice)</a:t>
            </a:r>
            <a:r>
              <a:rPr lang="en-US" sz="1800" dirty="0"/>
              <a:t>, records become “education records” and all FERPA requirements apply-including to student!</a:t>
            </a:r>
          </a:p>
          <a:p>
            <a:endParaRPr lang="en-US" sz="1800" baseline="0" dirty="0"/>
          </a:p>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44</a:t>
            </a:fld>
            <a:endParaRPr lang="en-US" dirty="0"/>
          </a:p>
        </p:txBody>
      </p:sp>
    </p:spTree>
    <p:extLst>
      <p:ext uri="{BB962C8B-B14F-4D97-AF65-F5344CB8AC3E}">
        <p14:creationId xmlns:p14="http://schemas.microsoft.com/office/powerpoint/2010/main" val="342463216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341313"/>
            <a:ext cx="3978275" cy="2984500"/>
          </a:xfrm>
        </p:spPr>
      </p:sp>
      <p:sp>
        <p:nvSpPr>
          <p:cNvPr id="3" name="Notes Placeholder 2"/>
          <p:cNvSpPr>
            <a:spLocks noGrp="1"/>
          </p:cNvSpPr>
          <p:nvPr>
            <p:ph type="body" idx="1"/>
          </p:nvPr>
        </p:nvSpPr>
        <p:spPr>
          <a:xfrm>
            <a:off x="710248" y="3854334"/>
            <a:ext cx="5681980" cy="4830006"/>
          </a:xfrm>
        </p:spPr>
        <p:txBody>
          <a:bodyPr/>
          <a:lstStyle/>
          <a:p>
            <a:r>
              <a:rPr lang="en-US" sz="1800" dirty="0"/>
              <a:t>Health records excluded from definition of “education records” and referred to as “treatment records” if made, maintained, and used only in </a:t>
            </a:r>
            <a:r>
              <a:rPr lang="en-US" sz="1800" dirty="0" err="1"/>
              <a:t>cnxn</a:t>
            </a:r>
            <a:r>
              <a:rPr lang="en-US" sz="1800" dirty="0"/>
              <a:t> w/</a:t>
            </a:r>
            <a:r>
              <a:rPr lang="en-US" sz="1800" dirty="0" err="1"/>
              <a:t>tx</a:t>
            </a:r>
            <a:r>
              <a:rPr lang="en-US" sz="1800" baseline="0" dirty="0"/>
              <a:t> of student and disclosed only to persons providing the </a:t>
            </a:r>
            <a:r>
              <a:rPr lang="en-US" sz="1800" baseline="0" dirty="0" err="1"/>
              <a:t>tx</a:t>
            </a:r>
            <a:endParaRPr lang="en-US" sz="1800" baseline="0" dirty="0"/>
          </a:p>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45</a:t>
            </a:fld>
            <a:endParaRPr lang="en-US" dirty="0"/>
          </a:p>
        </p:txBody>
      </p:sp>
    </p:spTree>
    <p:extLst>
      <p:ext uri="{BB962C8B-B14F-4D97-AF65-F5344CB8AC3E}">
        <p14:creationId xmlns:p14="http://schemas.microsoft.com/office/powerpoint/2010/main" val="294374803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t>Moving</a:t>
            </a:r>
            <a:r>
              <a:rPr lang="en-US" sz="1800" baseline="0" dirty="0"/>
              <a:t> on to the disclosures Part 2 permits to be made without the authorization of the individual….</a:t>
            </a:r>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46</a:t>
            </a:fld>
            <a:endParaRPr lang="en-US" dirty="0"/>
          </a:p>
        </p:txBody>
      </p:sp>
    </p:spTree>
    <p:extLst>
      <p:ext uri="{BB962C8B-B14F-4D97-AF65-F5344CB8AC3E}">
        <p14:creationId xmlns:p14="http://schemas.microsoft.com/office/powerpoint/2010/main" val="42887463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238" y="0"/>
            <a:ext cx="3819525" cy="2865438"/>
          </a:xfrm>
        </p:spPr>
      </p:sp>
      <p:sp>
        <p:nvSpPr>
          <p:cNvPr id="3" name="Notes Placeholder 2"/>
          <p:cNvSpPr>
            <a:spLocks noGrp="1"/>
          </p:cNvSpPr>
          <p:nvPr>
            <p:ph type="body" idx="1"/>
          </p:nvPr>
        </p:nvSpPr>
        <p:spPr>
          <a:xfrm>
            <a:off x="122237" y="3087925"/>
            <a:ext cx="6858000" cy="6178311"/>
          </a:xfrm>
        </p:spPr>
        <p:txBody>
          <a:bodyPr>
            <a:noAutofit/>
          </a:bodyPr>
          <a:lstStyle/>
          <a:p>
            <a:pPr lvl="1" eaLnBrk="1" hangingPunct="1"/>
            <a:r>
              <a:rPr lang="en-US" sz="1200" b="0" i="0" kern="1200" dirty="0">
                <a:solidFill>
                  <a:schemeClr val="tx1"/>
                </a:solidFill>
                <a:effectLst/>
                <a:latin typeface="+mn-lt"/>
                <a:ea typeface="+mn-ea"/>
                <a:cs typeface="+mn-cs"/>
              </a:rPr>
              <a:t>School officials can have access to only the education records necessary to carry out their job function. "In general, legitimate educational interest refers to the right of certain school officials to access student information and records for the purpose of (a) serving the student; (b) protecting the health, safety, and learning of this student and others; (c) maintaining operations of the school district; (d) obtaining payment for educational programs and services; and (e) other purposes as specified in Federal and state law.“</a:t>
            </a:r>
          </a:p>
          <a:p>
            <a:pPr lvl="1" eaLnBrk="1" hangingPunct="1"/>
            <a:endParaRPr lang="en-US" sz="1200" b="0" i="0" kern="1200" dirty="0">
              <a:solidFill>
                <a:schemeClr val="tx1"/>
              </a:solidFill>
              <a:effectLst/>
              <a:latin typeface="+mn-lt"/>
              <a:ea typeface="+mn-ea"/>
              <a:cs typeface="+mn-cs"/>
            </a:endParaRPr>
          </a:p>
          <a:p>
            <a:pPr lvl="1" eaLnBrk="1" hangingPunct="1"/>
            <a:endParaRPr lang="en-US" sz="1200" b="0" i="0" kern="1200" dirty="0">
              <a:solidFill>
                <a:schemeClr val="tx1"/>
              </a:solidFill>
              <a:effectLst/>
              <a:latin typeface="+mn-lt"/>
              <a:ea typeface="+mn-ea"/>
              <a:cs typeface="+mn-cs"/>
            </a:endParaRPr>
          </a:p>
          <a:p>
            <a:pPr lvl="1" eaLnBrk="1" hangingPunct="1"/>
            <a:r>
              <a:rPr lang="en-US" sz="1200" b="1" i="0" kern="1200" dirty="0">
                <a:solidFill>
                  <a:schemeClr val="tx1"/>
                </a:solidFill>
                <a:effectLst/>
                <a:latin typeface="+mn-lt"/>
                <a:ea typeface="+mn-ea"/>
                <a:cs typeface="+mn-cs"/>
              </a:rPr>
              <a:t>Health</a:t>
            </a:r>
            <a:r>
              <a:rPr lang="en-US" sz="1200" b="1" i="0" kern="1200" baseline="0" dirty="0">
                <a:solidFill>
                  <a:schemeClr val="tx1"/>
                </a:solidFill>
                <a:effectLst/>
                <a:latin typeface="+mn-lt"/>
                <a:ea typeface="+mn-ea"/>
                <a:cs typeface="+mn-cs"/>
              </a:rPr>
              <a:t> and safety emergencies:</a:t>
            </a:r>
            <a:r>
              <a:rPr lang="en-US" sz="1200" b="0" i="0" kern="1200" dirty="0">
                <a:solidFill>
                  <a:schemeClr val="tx1"/>
                </a:solidFill>
                <a:effectLst/>
                <a:latin typeface="+mn-lt"/>
                <a:ea typeface="+mn-ea"/>
                <a:cs typeface="+mn-cs"/>
              </a:rPr>
              <a:t> In making a determination under </a:t>
            </a:r>
            <a:r>
              <a:rPr lang="en-US" sz="1200" b="0" i="0" u="none" strike="noStrike" kern="1200" dirty="0">
                <a:solidFill>
                  <a:schemeClr val="tx1"/>
                </a:solidFill>
                <a:effectLst/>
                <a:latin typeface="+mn-lt"/>
                <a:ea typeface="+mn-ea"/>
                <a:cs typeface="+mn-cs"/>
                <a:hlinkClick r:id="rId3" tooltip="paragraph (a)"/>
              </a:rPr>
              <a:t>paragraph (a)</a:t>
            </a:r>
            <a:r>
              <a:rPr lang="en-US" sz="1200" b="0" i="0" kern="1200" dirty="0">
                <a:solidFill>
                  <a:schemeClr val="tx1"/>
                </a:solidFill>
                <a:effectLst/>
                <a:latin typeface="+mn-lt"/>
                <a:ea typeface="+mn-ea"/>
                <a:cs typeface="+mn-cs"/>
              </a:rPr>
              <a:t> of this section, an </a:t>
            </a:r>
            <a:r>
              <a:rPr lang="en-US" sz="1200" b="0" i="0" u="none" strike="noStrike" kern="1200" dirty="0">
                <a:solidFill>
                  <a:schemeClr val="tx1"/>
                </a:solidFill>
                <a:effectLst/>
                <a:latin typeface="+mn-lt"/>
                <a:ea typeface="+mn-ea"/>
                <a:cs typeface="+mn-cs"/>
                <a:hlinkClick r:id="rId4" tooltip="educational agency or institution"/>
              </a:rPr>
              <a:t>educational agency or institution</a:t>
            </a:r>
            <a:r>
              <a:rPr lang="en-US" sz="1200" b="0" i="0" kern="1200" dirty="0">
                <a:solidFill>
                  <a:schemeClr val="tx1"/>
                </a:solidFill>
                <a:effectLst/>
                <a:latin typeface="+mn-lt"/>
                <a:ea typeface="+mn-ea"/>
                <a:cs typeface="+mn-cs"/>
              </a:rPr>
              <a:t> may take into account the totality of the circumstances pertaining to a threat to the health or safety of a student or other individuals. If the </a:t>
            </a:r>
            <a:r>
              <a:rPr lang="en-US" sz="1200" b="0" i="0" u="none" strike="noStrike" kern="1200" dirty="0">
                <a:solidFill>
                  <a:schemeClr val="tx1"/>
                </a:solidFill>
                <a:effectLst/>
                <a:latin typeface="+mn-lt"/>
                <a:ea typeface="+mn-ea"/>
                <a:cs typeface="+mn-cs"/>
                <a:hlinkClick r:id="rId5" tooltip="educational agency or institution"/>
              </a:rPr>
              <a:t>educational agency or institution</a:t>
            </a:r>
            <a:r>
              <a:rPr lang="en-US" sz="1200" b="0" i="0" kern="1200" dirty="0">
                <a:solidFill>
                  <a:schemeClr val="tx1"/>
                </a:solidFill>
                <a:effectLst/>
                <a:latin typeface="+mn-lt"/>
                <a:ea typeface="+mn-ea"/>
                <a:cs typeface="+mn-cs"/>
              </a:rPr>
              <a:t> determines that there is an articulable and significant threat to the health or safety of a student or other individuals, it may disclose information from </a:t>
            </a:r>
            <a:r>
              <a:rPr lang="en-US" sz="1200" b="0" i="0" u="none" strike="noStrike" kern="1200" dirty="0">
                <a:solidFill>
                  <a:schemeClr val="tx1"/>
                </a:solidFill>
                <a:effectLst/>
                <a:latin typeface="+mn-lt"/>
                <a:ea typeface="+mn-ea"/>
                <a:cs typeface="+mn-cs"/>
                <a:hlinkClick r:id="rId6" tooltip="education records"/>
              </a:rPr>
              <a:t>education records</a:t>
            </a:r>
            <a:r>
              <a:rPr lang="en-US" sz="1200" b="0" i="0" kern="1200" dirty="0">
                <a:solidFill>
                  <a:schemeClr val="tx1"/>
                </a:solidFill>
                <a:effectLst/>
                <a:latin typeface="+mn-lt"/>
                <a:ea typeface="+mn-ea"/>
                <a:cs typeface="+mn-cs"/>
              </a:rPr>
              <a:t> to any person whose knowledge of the information is necessary to protect the health or safety of the student or other individuals. If, based on the information available at the time of the determination, there is a rational basis for the determination, the Department will not substitute its judgment for that of the </a:t>
            </a:r>
            <a:r>
              <a:rPr lang="en-US" sz="1200" b="0" i="0" u="none" strike="noStrike" kern="1200" dirty="0">
                <a:solidFill>
                  <a:schemeClr val="tx1"/>
                </a:solidFill>
                <a:effectLst/>
                <a:latin typeface="+mn-lt"/>
                <a:ea typeface="+mn-ea"/>
                <a:cs typeface="+mn-cs"/>
                <a:hlinkClick r:id="rId7" tooltip="educational agency or institution"/>
              </a:rPr>
              <a:t>educational agency or institution</a:t>
            </a:r>
            <a:r>
              <a:rPr lang="en-US" sz="1200" b="0" i="0" kern="1200" dirty="0">
                <a:solidFill>
                  <a:schemeClr val="tx1"/>
                </a:solidFill>
                <a:effectLst/>
                <a:latin typeface="+mn-lt"/>
                <a:ea typeface="+mn-ea"/>
                <a:cs typeface="+mn-cs"/>
              </a:rPr>
              <a:t> in evaluating the circumstances and making its determination.</a:t>
            </a:r>
            <a:endParaRPr lang="en-US" altLang="en-US" sz="160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47</a:t>
            </a:fld>
            <a:endParaRPr lang="en-US" dirty="0">
              <a:solidFill>
                <a:prstClr val="black"/>
              </a:solidFill>
            </a:endParaRPr>
          </a:p>
        </p:txBody>
      </p:sp>
    </p:spTree>
    <p:extLst>
      <p:ext uri="{BB962C8B-B14F-4D97-AF65-F5344CB8AC3E}">
        <p14:creationId xmlns:p14="http://schemas.microsoft.com/office/powerpoint/2010/main" val="384239102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238" y="0"/>
            <a:ext cx="3819525" cy="2865438"/>
          </a:xfrm>
        </p:spPr>
      </p:sp>
      <p:sp>
        <p:nvSpPr>
          <p:cNvPr id="3" name="Notes Placeholder 2"/>
          <p:cNvSpPr>
            <a:spLocks noGrp="1"/>
          </p:cNvSpPr>
          <p:nvPr>
            <p:ph type="body" idx="1"/>
          </p:nvPr>
        </p:nvSpPr>
        <p:spPr>
          <a:xfrm>
            <a:off x="122237" y="3087925"/>
            <a:ext cx="6858000" cy="6178311"/>
          </a:xfrm>
        </p:spPr>
        <p:txBody>
          <a:bodyPr>
            <a:noAutofit/>
          </a:bodyPr>
          <a:lstStyle/>
          <a:p>
            <a:pPr lvl="1" eaLnBrk="1" hangingPunct="1"/>
            <a:r>
              <a:rPr lang="en-US" sz="1200" b="1" i="0" kern="1200" dirty="0">
                <a:solidFill>
                  <a:schemeClr val="tx1"/>
                </a:solidFill>
                <a:effectLst/>
                <a:latin typeface="+mn-lt"/>
                <a:ea typeface="+mn-ea"/>
                <a:cs typeface="+mn-cs"/>
              </a:rPr>
              <a:t>Health</a:t>
            </a:r>
            <a:r>
              <a:rPr lang="en-US" sz="1200" b="1" i="0" kern="1200" baseline="0" dirty="0">
                <a:solidFill>
                  <a:schemeClr val="tx1"/>
                </a:solidFill>
                <a:effectLst/>
                <a:latin typeface="+mn-lt"/>
                <a:ea typeface="+mn-ea"/>
                <a:cs typeface="+mn-cs"/>
              </a:rPr>
              <a:t> and safety emergencies:</a:t>
            </a:r>
            <a:r>
              <a:rPr lang="en-US" sz="1200" b="0" i="0" kern="1200" dirty="0">
                <a:solidFill>
                  <a:schemeClr val="tx1"/>
                </a:solidFill>
                <a:effectLst/>
                <a:latin typeface="+mn-lt"/>
                <a:ea typeface="+mn-ea"/>
                <a:cs typeface="+mn-cs"/>
              </a:rPr>
              <a:t> In making a determination under </a:t>
            </a:r>
            <a:r>
              <a:rPr lang="en-US" sz="1200" b="0" i="0" u="none" strike="noStrike" kern="1200" dirty="0">
                <a:solidFill>
                  <a:schemeClr val="tx1"/>
                </a:solidFill>
                <a:effectLst/>
                <a:latin typeface="+mn-lt"/>
                <a:ea typeface="+mn-ea"/>
                <a:cs typeface="+mn-cs"/>
                <a:hlinkClick r:id="rId3" tooltip="paragraph (a)"/>
              </a:rPr>
              <a:t>paragraph (a)</a:t>
            </a:r>
            <a:r>
              <a:rPr lang="en-US" sz="1200" b="0" i="0" kern="1200" dirty="0">
                <a:solidFill>
                  <a:schemeClr val="tx1"/>
                </a:solidFill>
                <a:effectLst/>
                <a:latin typeface="+mn-lt"/>
                <a:ea typeface="+mn-ea"/>
                <a:cs typeface="+mn-cs"/>
              </a:rPr>
              <a:t> of this section, an </a:t>
            </a:r>
            <a:r>
              <a:rPr lang="en-US" sz="1200" b="0" i="0" u="none" strike="noStrike" kern="1200" dirty="0">
                <a:solidFill>
                  <a:schemeClr val="tx1"/>
                </a:solidFill>
                <a:effectLst/>
                <a:latin typeface="+mn-lt"/>
                <a:ea typeface="+mn-ea"/>
                <a:cs typeface="+mn-cs"/>
                <a:hlinkClick r:id="rId4" tooltip="educational agency or institution"/>
              </a:rPr>
              <a:t>educational agency or institution</a:t>
            </a:r>
            <a:r>
              <a:rPr lang="en-US" sz="1200" b="0" i="0" kern="1200" dirty="0">
                <a:solidFill>
                  <a:schemeClr val="tx1"/>
                </a:solidFill>
                <a:effectLst/>
                <a:latin typeface="+mn-lt"/>
                <a:ea typeface="+mn-ea"/>
                <a:cs typeface="+mn-cs"/>
              </a:rPr>
              <a:t> may take into account the totality of the circumstances pertaining to a threat to the health or safety of a student or other individuals. If the </a:t>
            </a:r>
            <a:r>
              <a:rPr lang="en-US" sz="1200" b="0" i="0" u="none" strike="noStrike" kern="1200" dirty="0">
                <a:solidFill>
                  <a:schemeClr val="tx1"/>
                </a:solidFill>
                <a:effectLst/>
                <a:latin typeface="+mn-lt"/>
                <a:ea typeface="+mn-ea"/>
                <a:cs typeface="+mn-cs"/>
                <a:hlinkClick r:id="rId5" tooltip="educational agency or institution"/>
              </a:rPr>
              <a:t>educational agency or institution</a:t>
            </a:r>
            <a:r>
              <a:rPr lang="en-US" sz="1200" b="0" i="0" kern="1200" dirty="0">
                <a:solidFill>
                  <a:schemeClr val="tx1"/>
                </a:solidFill>
                <a:effectLst/>
                <a:latin typeface="+mn-lt"/>
                <a:ea typeface="+mn-ea"/>
                <a:cs typeface="+mn-cs"/>
              </a:rPr>
              <a:t> determines that there is an articulable and significant threat to the health or safety of a student or other individuals, it may disclose information from </a:t>
            </a:r>
            <a:r>
              <a:rPr lang="en-US" sz="1200" b="0" i="0" u="none" strike="noStrike" kern="1200" dirty="0">
                <a:solidFill>
                  <a:schemeClr val="tx1"/>
                </a:solidFill>
                <a:effectLst/>
                <a:latin typeface="+mn-lt"/>
                <a:ea typeface="+mn-ea"/>
                <a:cs typeface="+mn-cs"/>
                <a:hlinkClick r:id="rId6" tooltip="education records"/>
              </a:rPr>
              <a:t>education records</a:t>
            </a:r>
            <a:r>
              <a:rPr lang="en-US" sz="1200" b="0" i="0" kern="1200" dirty="0">
                <a:solidFill>
                  <a:schemeClr val="tx1"/>
                </a:solidFill>
                <a:effectLst/>
                <a:latin typeface="+mn-lt"/>
                <a:ea typeface="+mn-ea"/>
                <a:cs typeface="+mn-cs"/>
              </a:rPr>
              <a:t> to any person whose knowledge of the information is necessary to protect the health or safety of the student or other individuals. If, based on the information available at the time of the determination, there is a rational basis for the determination, the Department will not substitute its judgment for that of the </a:t>
            </a:r>
            <a:r>
              <a:rPr lang="en-US" sz="1200" b="0" i="0" u="none" strike="noStrike" kern="1200" dirty="0">
                <a:solidFill>
                  <a:schemeClr val="tx1"/>
                </a:solidFill>
                <a:effectLst/>
                <a:latin typeface="+mn-lt"/>
                <a:ea typeface="+mn-ea"/>
                <a:cs typeface="+mn-cs"/>
                <a:hlinkClick r:id="rId7" tooltip="educational agency or institution"/>
              </a:rPr>
              <a:t>educational agency or institution</a:t>
            </a:r>
            <a:r>
              <a:rPr lang="en-US" sz="1200" b="0" i="0" kern="1200" dirty="0">
                <a:solidFill>
                  <a:schemeClr val="tx1"/>
                </a:solidFill>
                <a:effectLst/>
                <a:latin typeface="+mn-lt"/>
                <a:ea typeface="+mn-ea"/>
                <a:cs typeface="+mn-cs"/>
              </a:rPr>
              <a:t> in evaluating the circumstances and making its determination.</a:t>
            </a:r>
            <a:endParaRPr lang="en-US" altLang="en-US" sz="160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48</a:t>
            </a:fld>
            <a:endParaRPr lang="en-US" dirty="0">
              <a:solidFill>
                <a:prstClr val="black"/>
              </a:solidFill>
            </a:endParaRPr>
          </a:p>
        </p:txBody>
      </p:sp>
    </p:spTree>
    <p:extLst>
      <p:ext uri="{BB962C8B-B14F-4D97-AF65-F5344CB8AC3E}">
        <p14:creationId xmlns:p14="http://schemas.microsoft.com/office/powerpoint/2010/main" val="387320146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238" y="0"/>
            <a:ext cx="3819525" cy="2865438"/>
          </a:xfrm>
        </p:spPr>
      </p:sp>
      <p:sp>
        <p:nvSpPr>
          <p:cNvPr id="3" name="Notes Placeholder 2"/>
          <p:cNvSpPr>
            <a:spLocks noGrp="1"/>
          </p:cNvSpPr>
          <p:nvPr>
            <p:ph type="body" idx="1"/>
          </p:nvPr>
        </p:nvSpPr>
        <p:spPr>
          <a:xfrm>
            <a:off x="122237" y="3087925"/>
            <a:ext cx="6858000" cy="6178311"/>
          </a:xfrm>
        </p:spPr>
        <p:txBody>
          <a:bodyPr>
            <a:noAutofit/>
          </a:bodyPr>
          <a:lstStyle/>
          <a:p>
            <a:pPr lvl="1" eaLnBrk="1" hangingPunct="1"/>
            <a:endParaRPr lang="en-US" altLang="en-US" sz="160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49</a:t>
            </a:fld>
            <a:endParaRPr lang="en-US" dirty="0">
              <a:solidFill>
                <a:prstClr val="black"/>
              </a:solidFill>
            </a:endParaRPr>
          </a:p>
        </p:txBody>
      </p:sp>
    </p:spTree>
    <p:extLst>
      <p:ext uri="{BB962C8B-B14F-4D97-AF65-F5344CB8AC3E}">
        <p14:creationId xmlns:p14="http://schemas.microsoft.com/office/powerpoint/2010/main" val="2152099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238" y="122238"/>
            <a:ext cx="4064000" cy="3048000"/>
          </a:xfrm>
        </p:spPr>
      </p:sp>
      <p:sp>
        <p:nvSpPr>
          <p:cNvPr id="3" name="Notes Placeholder 2"/>
          <p:cNvSpPr>
            <a:spLocks noGrp="1"/>
          </p:cNvSpPr>
          <p:nvPr>
            <p:ph type="body" idx="1"/>
          </p:nvPr>
        </p:nvSpPr>
        <p:spPr>
          <a:xfrm>
            <a:off x="274637" y="3398837"/>
            <a:ext cx="6117591" cy="5285503"/>
          </a:xfrm>
        </p:spPr>
        <p:txBody>
          <a:bodyPr>
            <a:normAutofit/>
          </a:bodyPr>
          <a:lstStyle/>
          <a:p>
            <a:endParaRPr lang="en-US" sz="1800" baseline="0" dirty="0"/>
          </a:p>
        </p:txBody>
      </p:sp>
      <p:sp>
        <p:nvSpPr>
          <p:cNvPr id="4" name="Slide Number Placeholder 3"/>
          <p:cNvSpPr>
            <a:spLocks noGrp="1"/>
          </p:cNvSpPr>
          <p:nvPr>
            <p:ph type="sldNum" sz="quarter" idx="10"/>
          </p:nvPr>
        </p:nvSpPr>
        <p:spPr/>
        <p:txBody>
          <a:bodyPr/>
          <a:lstStyle/>
          <a:p>
            <a:fld id="{8AD10CC0-7B66-438D-9572-4A76220421BC}" type="slidenum">
              <a:rPr lang="en-US" smtClean="0"/>
              <a:t>5</a:t>
            </a:fld>
            <a:endParaRPr lang="en-US"/>
          </a:p>
        </p:txBody>
      </p:sp>
    </p:spTree>
    <p:extLst>
      <p:ext uri="{BB962C8B-B14F-4D97-AF65-F5344CB8AC3E}">
        <p14:creationId xmlns:p14="http://schemas.microsoft.com/office/powerpoint/2010/main" val="177180577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438" y="177800"/>
            <a:ext cx="3868737" cy="2901950"/>
          </a:xfrm>
        </p:spPr>
      </p:sp>
      <p:sp>
        <p:nvSpPr>
          <p:cNvPr id="3" name="Notes Placeholder 2"/>
          <p:cNvSpPr>
            <a:spLocks noGrp="1"/>
          </p:cNvSpPr>
          <p:nvPr>
            <p:ph type="body" idx="1"/>
          </p:nvPr>
        </p:nvSpPr>
        <p:spPr>
          <a:xfrm>
            <a:off x="122237" y="3079684"/>
            <a:ext cx="6858000" cy="6119495"/>
          </a:xfrm>
        </p:spPr>
        <p:txBody>
          <a:bodyPr>
            <a:noAutofit/>
          </a:bodyPr>
          <a:lstStyle/>
          <a:p>
            <a:pPr marL="0" lvl="1"/>
            <a:r>
              <a:rPr lang="en-US" sz="1600" b="1" dirty="0"/>
              <a:t>Part 2/State </a:t>
            </a:r>
            <a:r>
              <a:rPr lang="en-US" sz="1600" b="1" dirty="0" err="1"/>
              <a:t>Aod</a:t>
            </a:r>
            <a:r>
              <a:rPr lang="en-US" sz="1600" b="1" dirty="0"/>
              <a:t> Law:  </a:t>
            </a:r>
            <a:r>
              <a:rPr lang="en-US" sz="1600" dirty="0"/>
              <a:t>generally prohibited unless exception applies – original </a:t>
            </a:r>
            <a:r>
              <a:rPr lang="en-US" sz="1600" dirty="0" err="1"/>
              <a:t>auth</a:t>
            </a:r>
            <a:r>
              <a:rPr lang="en-US" sz="1600" dirty="0"/>
              <a:t> can permit further re-disclosure</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baseline="0" dirty="0"/>
              <a:t>As those of you who are familiar with Part 2 know, RE-disclosure of information by those that receive it from a program is explicitly prohibited unless exception</a:t>
            </a:r>
            <a:r>
              <a:rPr lang="en-US" sz="1600" b="0" dirty="0"/>
              <a:t> applies or permitted disclosures</a:t>
            </a:r>
            <a:r>
              <a:rPr lang="en-US" sz="1600" b="0"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a:t>
            </a:r>
            <a:r>
              <a:rPr lang="en-US" sz="1600" b="0" baseline="0" dirty="0"/>
              <a:t> </a:t>
            </a:r>
            <a:r>
              <a:rPr lang="en-US" sz="1600" baseline="0" dirty="0"/>
              <a:t>receiving entity</a:t>
            </a:r>
            <a:r>
              <a:rPr lang="en-US" sz="1600" dirty="0"/>
              <a:t> really only be able to re-disclose</a:t>
            </a:r>
            <a:r>
              <a:rPr lang="en-US" sz="1600" baseline="0" dirty="0"/>
              <a:t> the info without client authorization in very limited circumstances.  Essentially for reporting child abuse or neglect or in response to a properly drafted court order.  </a:t>
            </a:r>
            <a:endParaRPr lang="en-US" sz="1600" dirty="0"/>
          </a:p>
          <a:p>
            <a:pPr marL="0" lvl="1"/>
            <a:endParaRPr lang="en-US" sz="1600" dirty="0"/>
          </a:p>
          <a:p>
            <a:pPr marL="0" lvl="1"/>
            <a:r>
              <a:rPr lang="en-US" sz="1600" dirty="0"/>
              <a:t>New authorization must be obtained…</a:t>
            </a:r>
          </a:p>
          <a:p>
            <a:pPr marL="0" lvl="1"/>
            <a:endParaRPr lang="en-US" sz="160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sz="1600" dirty="0"/>
              <a:t>Statement</a:t>
            </a:r>
            <a:r>
              <a:rPr lang="en-US" sz="1600" baseline="0" dirty="0"/>
              <a:t> of Prohibition in Re-Disclosure required: </a:t>
            </a:r>
            <a:r>
              <a:rPr lang="en-US" sz="1600" dirty="0" err="1"/>
              <a:t>Regs</a:t>
            </a:r>
            <a:r>
              <a:rPr lang="en-US" sz="1600" dirty="0"/>
              <a:t> require that a notice of </a:t>
            </a:r>
            <a:r>
              <a:rPr lang="en-US" sz="1600" dirty="0" err="1"/>
              <a:t>prohib</a:t>
            </a:r>
            <a:r>
              <a:rPr lang="en-US" sz="1600" dirty="0"/>
              <a:t> on </a:t>
            </a:r>
            <a:r>
              <a:rPr lang="en-US" sz="1600" dirty="0" err="1"/>
              <a:t>redisclosures</a:t>
            </a:r>
            <a:r>
              <a:rPr lang="en-US" sz="1600" dirty="0"/>
              <a:t> be sent along with each disclosure made </a:t>
            </a:r>
            <a:r>
              <a:rPr lang="en-US" sz="1600" dirty="0" err="1"/>
              <a:t>made</a:t>
            </a:r>
            <a:r>
              <a:rPr lang="en-US" sz="1600" dirty="0"/>
              <a:t> pursuant to an authorization stating that re-disclosure of the information is prohibited unless permitted by that person’s consent or by the regulations.</a:t>
            </a:r>
          </a:p>
          <a:p>
            <a:pPr marL="0" lvl="1"/>
            <a:endParaRPr lang="en-US" sz="1600" dirty="0"/>
          </a:p>
          <a:p>
            <a:pPr marL="0" lvl="1" indent="0">
              <a:buNone/>
            </a:pPr>
            <a:r>
              <a:rPr lang="en-US" sz="1600" dirty="0"/>
              <a:t>New Language makes clear that:</a:t>
            </a:r>
          </a:p>
          <a:p>
            <a:pPr marL="742950" lvl="1" indent="-285750">
              <a:buFont typeface="Arial" panose="020B0604020202020204" pitchFamily="34" charset="0"/>
              <a:buChar char="•"/>
            </a:pPr>
            <a:r>
              <a:rPr lang="en-US" sz="1600" dirty="0"/>
              <a:t>prohibition applies only to information that would identify, directly or indirectly, an individual as having been diagnosed, treated, or referred for treatment for a substance use disorder. </a:t>
            </a:r>
          </a:p>
          <a:p>
            <a:pPr marL="742950" lvl="1" indent="-285750">
              <a:buFont typeface="Arial" panose="020B0604020202020204" pitchFamily="34" charset="0"/>
              <a:buChar char="•"/>
            </a:pPr>
            <a:r>
              <a:rPr lang="en-US" sz="1600" dirty="0"/>
              <a:t>federal rules restrict any use of the information to criminally investigate or prosecute any patient with a substance use disorder, except as provided in sections 2.12(c)(5) (crimes on premises) and 2.65 (court orders).</a:t>
            </a:r>
          </a:p>
          <a:p>
            <a:pPr marL="517525" lvl="1" indent="0">
              <a:buNone/>
            </a:pPr>
            <a:endParaRPr lang="en-US" sz="1600" dirty="0"/>
          </a:p>
          <a:p>
            <a:r>
              <a:rPr lang="en-US" sz="1600" dirty="0"/>
              <a:t>Recent </a:t>
            </a:r>
            <a:r>
              <a:rPr lang="en-US" sz="1600" dirty="0" err="1"/>
              <a:t>OhioMHAS</a:t>
            </a:r>
            <a:r>
              <a:rPr lang="en-US" sz="1600" dirty="0"/>
              <a:t> notice requirement:</a:t>
            </a:r>
            <a:r>
              <a:rPr lang="en-US" sz="1600" baseline="0" dirty="0"/>
              <a:t> </a:t>
            </a:r>
            <a:r>
              <a:rPr lang="en-US" sz="1600" dirty="0"/>
              <a:t>is a bit different statement,</a:t>
            </a:r>
          </a:p>
          <a:p>
            <a:pPr marL="857250" indent="-285750">
              <a:buFont typeface="Arial" panose="020B0604020202020204" pitchFamily="34" charset="0"/>
              <a:buChar char="•"/>
            </a:pPr>
            <a:r>
              <a:rPr lang="en-US" sz="1600" dirty="0"/>
              <a:t>One says include, one says accompany</a:t>
            </a:r>
          </a:p>
          <a:p>
            <a:pPr marL="857250" indent="-285750">
              <a:buFont typeface="Arial" panose="020B0604020202020204" pitchFamily="34" charset="0"/>
              <a:buChar char="•"/>
            </a:pPr>
            <a:r>
              <a:rPr lang="en-US" sz="1600" dirty="0"/>
              <a:t> Part 2 trumps</a:t>
            </a:r>
          </a:p>
          <a:p>
            <a:pPr marL="857250" indent="-285750">
              <a:buFont typeface="Arial" panose="020B0604020202020204" pitchFamily="34" charset="0"/>
              <a:buChar char="•"/>
            </a:pPr>
            <a:r>
              <a:rPr lang="en-US" sz="1600" dirty="0" err="1"/>
              <a:t>OhioMHAS</a:t>
            </a:r>
            <a:r>
              <a:rPr lang="en-US" sz="1600" dirty="0"/>
              <a:t> will have to revise – they are aware</a:t>
            </a:r>
          </a:p>
          <a:p>
            <a:pPr marL="0" lvl="1"/>
            <a:endParaRPr lang="en-US" sz="1600" dirty="0"/>
          </a:p>
          <a:p>
            <a:pPr marL="0" lvl="1"/>
            <a:endParaRPr lang="en-US" sz="1600" b="0" dirty="0"/>
          </a:p>
          <a:p>
            <a:pPr marL="0" lvl="1"/>
            <a:r>
              <a:rPr lang="en-US" sz="1600" b="1" dirty="0"/>
              <a:t>HIPAA and state MH law:   </a:t>
            </a:r>
            <a:r>
              <a:rPr lang="en-US" sz="1600" dirty="0"/>
              <a:t>Do not have a re-disclosure prohibition like 42 CFR Part 2.    </a:t>
            </a:r>
          </a:p>
          <a:p>
            <a:pPr marL="288925" lvl="1" indent="-174625">
              <a:buFont typeface="Arial" panose="020B0604020202020204" pitchFamily="34" charset="0"/>
              <a:buChar char="•"/>
            </a:pPr>
            <a:r>
              <a:rPr lang="en-US" sz="1600" dirty="0"/>
              <a:t>However, if a HIPAA-Covered entity receives the info….they can only further re-disclose the info in accordance with HIPAA (so if a health care provider receives the info for treatment purposes -&gt; could re-disclose if HIPAA permits the disclosure it such as to another healthcare provider for treatment purposes)</a:t>
            </a:r>
          </a:p>
          <a:p>
            <a:pPr marL="288925" lvl="1" indent="-174625">
              <a:buFont typeface="Arial" panose="020B0604020202020204" pitchFamily="34" charset="0"/>
              <a:buChar char="•"/>
            </a:pPr>
            <a:r>
              <a:rPr lang="en-US" sz="1600" dirty="0"/>
              <a:t>Also, a BA can only re-disclose the info as permitted by the terms of the BAA and there may be instances when there are other laws that apply to the organization that receives the information – (example: when you disclose information to the Ohio Department of Health for public health purposes, there are other specific laws in the </a:t>
            </a:r>
            <a:r>
              <a:rPr lang="en-US" sz="1600" dirty="0" err="1"/>
              <a:t>Dept</a:t>
            </a:r>
            <a:r>
              <a:rPr lang="en-US" sz="1600" dirty="0"/>
              <a:t> of Health statutes that protect the information from further disclosure.)</a:t>
            </a:r>
          </a:p>
          <a:p>
            <a:pPr marL="114300" lvl="1"/>
            <a:r>
              <a:rPr lang="en-US" sz="1600" dirty="0"/>
              <a:t>Other than that, there are no explicit re-disclosure prohibitions for MH client records.</a:t>
            </a:r>
          </a:p>
        </p:txBody>
      </p:sp>
      <p:sp>
        <p:nvSpPr>
          <p:cNvPr id="4" name="Slide Number Placeholder 3"/>
          <p:cNvSpPr>
            <a:spLocks noGrp="1"/>
          </p:cNvSpPr>
          <p:nvPr>
            <p:ph type="sldNum" sz="quarter" idx="10"/>
          </p:nvPr>
        </p:nvSpPr>
        <p:spPr/>
        <p:txBody>
          <a:bodyPr/>
          <a:lstStyle/>
          <a:p>
            <a:fld id="{B0D5BE0E-08EE-4083-843B-5AE5294CBF1C}" type="slidenum">
              <a:rPr lang="en-US" smtClean="0"/>
              <a:t>50</a:t>
            </a:fld>
            <a:endParaRPr lang="en-US" dirty="0"/>
          </a:p>
        </p:txBody>
      </p:sp>
    </p:spTree>
    <p:extLst>
      <p:ext uri="{BB962C8B-B14F-4D97-AF65-F5344CB8AC3E}">
        <p14:creationId xmlns:p14="http://schemas.microsoft.com/office/powerpoint/2010/main" val="387074791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44613" y="469900"/>
            <a:ext cx="4103687" cy="30781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51</a:t>
            </a:fld>
            <a:endParaRPr lang="en-US" dirty="0">
              <a:solidFill>
                <a:prstClr val="black"/>
              </a:solidFill>
            </a:endParaRPr>
          </a:p>
        </p:txBody>
      </p:sp>
    </p:spTree>
    <p:extLst>
      <p:ext uri="{BB962C8B-B14F-4D97-AF65-F5344CB8AC3E}">
        <p14:creationId xmlns:p14="http://schemas.microsoft.com/office/powerpoint/2010/main" val="274516507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3" y="0"/>
            <a:ext cx="4525962" cy="3395663"/>
          </a:xfrm>
        </p:spPr>
      </p:sp>
      <p:sp>
        <p:nvSpPr>
          <p:cNvPr id="3" name="Notes Placeholder 2"/>
          <p:cNvSpPr>
            <a:spLocks noGrp="1"/>
          </p:cNvSpPr>
          <p:nvPr>
            <p:ph type="body" idx="1"/>
          </p:nvPr>
        </p:nvSpPr>
        <p:spPr>
          <a:xfrm>
            <a:off x="122237" y="3625269"/>
            <a:ext cx="6858000" cy="5650265"/>
          </a:xfrm>
        </p:spPr>
        <p:txBody>
          <a:bodyP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A parent can specifically forbid a minor student to see the school counselor, or specifically forbid the counselor to work with a minor student. But as long as the parent hasn’t stated that specifically, school counseling is considered a regular educational service provided by the school, so legally the counselor can see a minor student without parent consent.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Although the majority of clients served by school counselors cannot legally give informed consent, they can assent to counseling without parental consent. “Some school districts or school principals have policies that require counselors to obtain parents' permission before beginning counseling students, and others require counselors to seek permission if they see students for more than a specified number of counseling sessions (e.g., two or three). Unless there is school policy or a state or federal law to the contrary, </a:t>
            </a:r>
            <a:r>
              <a:rPr lang="en-US" sz="1800" dirty="0" err="1"/>
              <a:t>Remley</a:t>
            </a:r>
            <a:r>
              <a:rPr lang="en-US" sz="1800" dirty="0"/>
              <a:t> and </a:t>
            </a:r>
            <a:r>
              <a:rPr lang="en-US" sz="1800" dirty="0" err="1"/>
              <a:t>Herlihy</a:t>
            </a:r>
            <a:r>
              <a:rPr lang="en-US" sz="1800" dirty="0"/>
              <a:t> (2001) asserted that school counselors do not need parental permission before they provide counseling to students.”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Usually needed for </a:t>
            </a:r>
            <a:r>
              <a:rPr lang="en-US" sz="1800"/>
              <a:t>group participation</a:t>
            </a: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52</a:t>
            </a:fld>
            <a:endParaRPr lang="en-US" dirty="0">
              <a:solidFill>
                <a:prstClr val="black"/>
              </a:solidFill>
            </a:endParaRPr>
          </a:p>
        </p:txBody>
      </p:sp>
    </p:spTree>
    <p:extLst>
      <p:ext uri="{BB962C8B-B14F-4D97-AF65-F5344CB8AC3E}">
        <p14:creationId xmlns:p14="http://schemas.microsoft.com/office/powerpoint/2010/main" val="11697207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53</a:t>
            </a:fld>
            <a:endParaRPr lang="en-US" dirty="0"/>
          </a:p>
        </p:txBody>
      </p:sp>
    </p:spTree>
    <p:extLst>
      <p:ext uri="{BB962C8B-B14F-4D97-AF65-F5344CB8AC3E}">
        <p14:creationId xmlns:p14="http://schemas.microsoft.com/office/powerpoint/2010/main" val="315755238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68263"/>
            <a:ext cx="5456238" cy="4092575"/>
          </a:xfrm>
        </p:spPr>
      </p:sp>
      <p:sp>
        <p:nvSpPr>
          <p:cNvPr id="3" name="Notes Placeholder 2"/>
          <p:cNvSpPr>
            <a:spLocks noGrp="1"/>
          </p:cNvSpPr>
          <p:nvPr>
            <p:ph type="body" idx="1"/>
          </p:nvPr>
        </p:nvSpPr>
        <p:spPr>
          <a:xfrm>
            <a:off x="274637" y="4846636"/>
            <a:ext cx="6629400" cy="4352541"/>
          </a:xfrm>
        </p:spPr>
        <p:txBody>
          <a:bodyPr>
            <a:normAutofit/>
          </a:bodyPr>
          <a:lstStyle/>
          <a:p>
            <a:r>
              <a:rPr lang="en-US" sz="1800" kern="1200" dirty="0">
                <a:solidFill>
                  <a:schemeClr val="tx1"/>
                </a:solidFill>
                <a:effectLst/>
                <a:latin typeface="+mn-lt"/>
                <a:ea typeface="+mn-ea"/>
                <a:cs typeface="+mn-cs"/>
              </a:rPr>
              <a:t>FERPA requires disclosures of records to parents, unless post-secondary institution,</a:t>
            </a:r>
          </a:p>
          <a:p>
            <a:r>
              <a:rPr lang="en-US" sz="1800" kern="1200" dirty="0">
                <a:solidFill>
                  <a:schemeClr val="tx1"/>
                </a:solidFill>
                <a:effectLst/>
                <a:latin typeface="+mn-lt"/>
                <a:ea typeface="+mn-ea"/>
                <a:cs typeface="+mn-cs"/>
              </a:rPr>
              <a:t>Part 2 prohibits disclosure to parents without the student’s authorization.</a:t>
            </a:r>
          </a:p>
          <a:p>
            <a:r>
              <a:rPr lang="en-US" sz="1800" kern="1200" dirty="0">
                <a:solidFill>
                  <a:schemeClr val="tx1"/>
                </a:solidFill>
                <a:effectLst/>
                <a:latin typeface="+mn-lt"/>
                <a:ea typeface="+mn-ea"/>
                <a:cs typeface="+mn-cs"/>
              </a:rPr>
              <a:t>If the minor will not provide consent, program may be forced to violate one of these federal laws.  </a:t>
            </a:r>
          </a:p>
          <a:p>
            <a:endParaRPr lang="en-US" sz="1800" kern="1200" dirty="0">
              <a:solidFill>
                <a:schemeClr val="tx1"/>
              </a:solidFill>
              <a:effectLst/>
              <a:latin typeface="+mn-lt"/>
              <a:ea typeface="+mn-ea"/>
              <a:cs typeface="+mn-cs"/>
            </a:endParaRPr>
          </a:p>
          <a:p>
            <a:endParaRPr lang="en-US" sz="18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When student turns 18 or enters a postsecondary institution (whichever is first), rights transfer to student (“eligible student”)-</a:t>
            </a:r>
            <a:r>
              <a:rPr lang="en-US" sz="1800" kern="1200" dirty="0">
                <a:solidFill>
                  <a:schemeClr val="tx1"/>
                </a:solidFill>
                <a:effectLst/>
                <a:latin typeface="+mn-lt"/>
                <a:ea typeface="+mn-ea"/>
                <a:cs typeface="+mn-cs"/>
              </a:rPr>
              <a:t>Unless student dependent for FIT</a:t>
            </a:r>
            <a:r>
              <a:rPr lang="en-US" sz="1800" kern="1200" baseline="0" dirty="0">
                <a:solidFill>
                  <a:schemeClr val="tx1"/>
                </a:solidFill>
                <a:effectLst/>
                <a:latin typeface="+mn-lt"/>
                <a:ea typeface="+mn-ea"/>
                <a:cs typeface="+mn-cs"/>
              </a:rPr>
              <a:t> purposes</a:t>
            </a: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t>54</a:t>
            </a:fld>
            <a:endParaRPr lang="en-US" dirty="0"/>
          </a:p>
        </p:txBody>
      </p:sp>
    </p:spTree>
    <p:extLst>
      <p:ext uri="{BB962C8B-B14F-4D97-AF65-F5344CB8AC3E}">
        <p14:creationId xmlns:p14="http://schemas.microsoft.com/office/powerpoint/2010/main" val="172342296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55</a:t>
            </a:fld>
            <a:endParaRPr lang="en-US" dirty="0"/>
          </a:p>
        </p:txBody>
      </p:sp>
    </p:spTree>
    <p:extLst>
      <p:ext uri="{BB962C8B-B14F-4D97-AF65-F5344CB8AC3E}">
        <p14:creationId xmlns:p14="http://schemas.microsoft.com/office/powerpoint/2010/main" val="30319960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475" y="14288"/>
            <a:ext cx="6237288" cy="4679950"/>
          </a:xfrm>
        </p:spPr>
      </p:sp>
      <p:sp>
        <p:nvSpPr>
          <p:cNvPr id="3" name="Notes Placeholder 2"/>
          <p:cNvSpPr>
            <a:spLocks noGrp="1"/>
          </p:cNvSpPr>
          <p:nvPr>
            <p:ph type="body" idx="1"/>
          </p:nvPr>
        </p:nvSpPr>
        <p:spPr>
          <a:xfrm>
            <a:off x="122237" y="4999656"/>
            <a:ext cx="6858000" cy="4199522"/>
          </a:xfrm>
        </p:spPr>
        <p:txBody>
          <a:bodyP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To</a:t>
            </a:r>
            <a:r>
              <a:rPr lang="en-US" altLang="en-US" sz="1800" baseline="0" dirty="0"/>
              <a:t> </a:t>
            </a:r>
            <a:r>
              <a:rPr lang="en-US" altLang="en-US" sz="1800" baseline="0" dirty="0" err="1"/>
              <a:t>payors</a:t>
            </a:r>
            <a:r>
              <a:rPr lang="en-US" altLang="en-US" sz="1800" baseline="0" dirty="0"/>
              <a:t> also….</a:t>
            </a: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t>In re: to authorization requirements and minors,  if the parent’s consent is needed for treatment, parent authorization or disclosures is required </a:t>
            </a:r>
            <a:r>
              <a:rPr lang="en-US" altLang="en-US" sz="1800" u="sng" dirty="0"/>
              <a:t>in addition to the minors.</a:t>
            </a:r>
          </a:p>
          <a:p>
            <a:pPr marL="628650" lvl="1" indent="-171450">
              <a:buFont typeface="Arial" panose="020B0604020202020204" pitchFamily="34" charset="0"/>
              <a:buChar char="•"/>
            </a:pPr>
            <a:r>
              <a:rPr lang="en-US" sz="1800" dirty="0"/>
              <a:t>Both minor </a:t>
            </a:r>
            <a:r>
              <a:rPr lang="en-US" sz="1800" u="sng" dirty="0"/>
              <a:t>and</a:t>
            </a:r>
            <a:r>
              <a:rPr lang="en-US" sz="1800" dirty="0"/>
              <a:t> parent/legal guardian must provide unless child </a:t>
            </a:r>
            <a:r>
              <a:rPr lang="en-US" sz="1800" u="sng" dirty="0"/>
              <a:t>adjudicated</a:t>
            </a:r>
            <a:r>
              <a:rPr lang="en-US" sz="1800" dirty="0"/>
              <a:t> as lacking capacity</a:t>
            </a:r>
          </a:p>
          <a:p>
            <a:pPr marL="628650" lvl="1" indent="-171450">
              <a:buFont typeface="Arial" panose="020B0604020202020204" pitchFamily="34" charset="0"/>
              <a:buChar char="•"/>
            </a:pPr>
            <a:r>
              <a:rPr lang="en-US" sz="1800" dirty="0"/>
              <a:t>If receiving confidential services, minor must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56</a:t>
            </a:fld>
            <a:endParaRPr lang="en-US" dirty="0">
              <a:solidFill>
                <a:prstClr val="black"/>
              </a:solidFill>
            </a:endParaRPr>
          </a:p>
        </p:txBody>
      </p:sp>
    </p:spTree>
    <p:extLst>
      <p:ext uri="{BB962C8B-B14F-4D97-AF65-F5344CB8AC3E}">
        <p14:creationId xmlns:p14="http://schemas.microsoft.com/office/powerpoint/2010/main" val="282554198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7" y="4459526"/>
            <a:ext cx="6193789" cy="4739652"/>
          </a:xfrm>
        </p:spPr>
        <p:txBody>
          <a:bodyPr/>
          <a:lstStyle/>
          <a:p>
            <a:r>
              <a:rPr lang="en-US" sz="1800" dirty="0"/>
              <a:t>Start with the various laws that may</a:t>
            </a:r>
            <a:r>
              <a:rPr lang="en-US" sz="1800" baseline="0" dirty="0"/>
              <a:t> apply in regards to the personal information of BH clients.    </a:t>
            </a:r>
          </a:p>
          <a:p>
            <a:endParaRPr lang="en-US" sz="1800" dirty="0"/>
          </a:p>
          <a:p>
            <a:endParaRPr lang="en-US" sz="1800" dirty="0"/>
          </a:p>
          <a:p>
            <a:r>
              <a:rPr lang="en-US" sz="1800" dirty="0"/>
              <a:t>I’m sure all of you know which laws apply to YOUR organization but there are times when you will need to know whether </a:t>
            </a:r>
            <a:r>
              <a:rPr lang="en-US" sz="1800" i="1" dirty="0"/>
              <a:t>another</a:t>
            </a:r>
            <a:r>
              <a:rPr lang="en-US" sz="1800" dirty="0"/>
              <a:t> organization is covered or not so that you can determine how you can legally share PHI with them.  </a:t>
            </a:r>
          </a:p>
          <a:p>
            <a:endParaRPr lang="en-US" sz="1800" dirty="0"/>
          </a:p>
          <a:p>
            <a:r>
              <a:rPr lang="en-US" sz="1800" dirty="0"/>
              <a:t>You also need to understand whether the information itself is protected when requesting or disclosing information.</a:t>
            </a:r>
          </a:p>
          <a:p>
            <a:endParaRPr lang="en-US" sz="1800" baseline="0" dirty="0"/>
          </a:p>
          <a:p>
            <a:r>
              <a:rPr lang="en-US" sz="1800" baseline="0" dirty="0"/>
              <a:t>So we will look at HIPAA, 42 CFR Part 2 and state law in regards to what organizations and what information they apply to…</a:t>
            </a:r>
          </a:p>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57</a:t>
            </a:fld>
            <a:endParaRPr lang="en-US" dirty="0"/>
          </a:p>
        </p:txBody>
      </p:sp>
    </p:spTree>
    <p:extLst>
      <p:ext uri="{BB962C8B-B14F-4D97-AF65-F5344CB8AC3E}">
        <p14:creationId xmlns:p14="http://schemas.microsoft.com/office/powerpoint/2010/main" val="74235742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kern="1200" dirty="0">
                <a:solidFill>
                  <a:schemeClr val="tx1"/>
                </a:solidFill>
                <a:effectLst/>
                <a:latin typeface="+mn-lt"/>
                <a:ea typeface="+mn-ea"/>
                <a:cs typeface="+mn-cs"/>
              </a:rPr>
              <a:t>School may be a HIPAA-covered entity if it has a HCP and conducts standard</a:t>
            </a:r>
            <a:r>
              <a:rPr lang="en-US" sz="1600" b="0" i="0" kern="1200" baseline="0" dirty="0">
                <a:solidFill>
                  <a:schemeClr val="tx1"/>
                </a:solidFill>
                <a:effectLst/>
                <a:latin typeface="+mn-lt"/>
                <a:ea typeface="+mn-ea"/>
                <a:cs typeface="+mn-cs"/>
              </a:rPr>
              <a:t> transactions</a:t>
            </a:r>
            <a:r>
              <a:rPr lang="en-US" sz="1600" b="0" i="0" kern="1200" dirty="0">
                <a:solidFill>
                  <a:schemeClr val="tx1"/>
                </a:solidFill>
                <a:effectLst/>
                <a:latin typeface="+mn-lt"/>
                <a:ea typeface="+mn-ea"/>
                <a:cs typeface="+mn-cs"/>
              </a:rPr>
              <a:t> but Privacy Rule still does not apply because educational records</a:t>
            </a:r>
            <a:r>
              <a:rPr lang="en-US" sz="1600" b="0" i="0" kern="1200" baseline="0" dirty="0">
                <a:solidFill>
                  <a:schemeClr val="tx1"/>
                </a:solidFill>
                <a:effectLst/>
                <a:latin typeface="+mn-lt"/>
                <a:ea typeface="+mn-ea"/>
                <a:cs typeface="+mn-cs"/>
              </a:rPr>
              <a:t> exempt from HIPAA</a:t>
            </a:r>
            <a:endParaRPr lang="en-US" sz="1600" b="0" i="0" kern="1200" dirty="0">
              <a:solidFill>
                <a:schemeClr val="tx1"/>
              </a:solidFill>
              <a:effectLst/>
              <a:latin typeface="+mn-lt"/>
              <a:ea typeface="+mn-ea"/>
              <a:cs typeface="+mn-cs"/>
            </a:endParaRPr>
          </a:p>
          <a:p>
            <a:endParaRPr lang="en-US" sz="1600" b="0" i="0" kern="1200" dirty="0">
              <a:solidFill>
                <a:schemeClr val="tx1"/>
              </a:solidFill>
              <a:effectLst/>
              <a:latin typeface="+mn-lt"/>
              <a:ea typeface="+mn-ea"/>
              <a:cs typeface="+mn-cs"/>
            </a:endParaRPr>
          </a:p>
          <a:p>
            <a:endParaRPr lang="en-US" sz="1600" b="0" i="0" kern="1200" dirty="0">
              <a:solidFill>
                <a:schemeClr val="tx1"/>
              </a:solidFill>
              <a:effectLst/>
              <a:latin typeface="+mn-lt"/>
              <a:ea typeface="+mn-ea"/>
              <a:cs typeface="+mn-cs"/>
            </a:endParaRPr>
          </a:p>
          <a:p>
            <a:r>
              <a:rPr lang="en-US" sz="1600" b="0" i="0" kern="1200" dirty="0">
                <a:solidFill>
                  <a:schemeClr val="tx1"/>
                </a:solidFill>
                <a:effectLst/>
                <a:latin typeface="+mn-lt"/>
                <a:ea typeface="+mn-ea"/>
                <a:cs typeface="+mn-cs"/>
              </a:rPr>
              <a:t>The term “</a:t>
            </a:r>
            <a:r>
              <a:rPr lang="en-US" sz="1600" b="1" i="0" kern="1200" dirty="0">
                <a:solidFill>
                  <a:schemeClr val="tx1"/>
                </a:solidFill>
                <a:effectLst/>
                <a:latin typeface="+mn-lt"/>
                <a:ea typeface="+mn-ea"/>
                <a:cs typeface="+mn-cs"/>
              </a:rPr>
              <a:t>education records</a:t>
            </a:r>
            <a:r>
              <a:rPr lang="en-US" sz="1600" b="0" i="0" kern="1200" dirty="0">
                <a:solidFill>
                  <a:schemeClr val="tx1"/>
                </a:solidFill>
                <a:effectLst/>
                <a:latin typeface="+mn-lt"/>
                <a:ea typeface="+mn-ea"/>
                <a:cs typeface="+mn-cs"/>
              </a:rPr>
              <a:t>” is </a:t>
            </a:r>
            <a:r>
              <a:rPr lang="en-US" sz="1600" b="1" i="0" kern="1200" dirty="0">
                <a:solidFill>
                  <a:schemeClr val="tx1"/>
                </a:solidFill>
                <a:effectLst/>
                <a:latin typeface="+mn-lt"/>
                <a:ea typeface="+mn-ea"/>
                <a:cs typeface="+mn-cs"/>
              </a:rPr>
              <a:t>defined</a:t>
            </a:r>
            <a:r>
              <a:rPr lang="en-US" sz="1600" b="0" i="0" kern="1200" dirty="0">
                <a:solidFill>
                  <a:schemeClr val="tx1"/>
                </a:solidFill>
                <a:effectLst/>
                <a:latin typeface="+mn-lt"/>
                <a:ea typeface="+mn-ea"/>
                <a:cs typeface="+mn-cs"/>
              </a:rPr>
              <a:t> as those </a:t>
            </a:r>
            <a:r>
              <a:rPr lang="en-US" sz="1600" b="1" i="0" kern="1200" dirty="0">
                <a:solidFill>
                  <a:schemeClr val="tx1"/>
                </a:solidFill>
                <a:effectLst/>
                <a:latin typeface="+mn-lt"/>
                <a:ea typeface="+mn-ea"/>
                <a:cs typeface="+mn-cs"/>
              </a:rPr>
              <a:t>records</a:t>
            </a:r>
            <a:r>
              <a:rPr lang="en-US" sz="1600" b="0" i="0" kern="1200" dirty="0">
                <a:solidFill>
                  <a:schemeClr val="tx1"/>
                </a:solidFill>
                <a:effectLst/>
                <a:latin typeface="+mn-lt"/>
                <a:ea typeface="+mn-ea"/>
                <a:cs typeface="+mn-cs"/>
              </a:rPr>
              <a:t> that are: (1) directly related to a student; and (2) maintained by an </a:t>
            </a:r>
            <a:r>
              <a:rPr lang="en-US" sz="1600" b="1" i="0" kern="1200" dirty="0">
                <a:solidFill>
                  <a:schemeClr val="tx1"/>
                </a:solidFill>
                <a:effectLst/>
                <a:latin typeface="+mn-lt"/>
                <a:ea typeface="+mn-ea"/>
                <a:cs typeface="+mn-cs"/>
              </a:rPr>
              <a:t>educational</a:t>
            </a:r>
            <a:r>
              <a:rPr lang="en-US" sz="1600" b="0" i="0" kern="1200" dirty="0">
                <a:solidFill>
                  <a:schemeClr val="tx1"/>
                </a:solidFill>
                <a:effectLst/>
                <a:latin typeface="+mn-lt"/>
                <a:ea typeface="+mn-ea"/>
                <a:cs typeface="+mn-cs"/>
              </a:rPr>
              <a:t> agency or institution, or by a party acting for the agency or institution.</a:t>
            </a:r>
          </a:p>
          <a:p>
            <a:endParaRPr lang="en-US" sz="1600" b="0" i="0" kern="1200" dirty="0">
              <a:solidFill>
                <a:schemeClr val="tx1"/>
              </a:solidFill>
              <a:effectLst/>
              <a:latin typeface="+mn-lt"/>
              <a:ea typeface="+mn-ea"/>
              <a:cs typeface="+mn-cs"/>
            </a:endParaRPr>
          </a:p>
          <a:p>
            <a:r>
              <a:rPr lang="en-US" sz="1600" b="0" i="0" kern="1200" dirty="0">
                <a:solidFill>
                  <a:schemeClr val="tx1"/>
                </a:solidFill>
                <a:effectLst/>
                <a:latin typeface="+mn-lt"/>
                <a:ea typeface="+mn-ea"/>
                <a:cs typeface="+mn-cs"/>
              </a:rPr>
              <a:t>HIPAA- FERPA-covered</a:t>
            </a:r>
            <a:r>
              <a:rPr lang="en-US" sz="1600" b="0" i="0" kern="1200" baseline="0" dirty="0">
                <a:solidFill>
                  <a:schemeClr val="tx1"/>
                </a:solidFill>
                <a:effectLst/>
                <a:latin typeface="+mn-lt"/>
                <a:ea typeface="+mn-ea"/>
                <a:cs typeface="+mn-cs"/>
              </a:rPr>
              <a:t> records </a:t>
            </a:r>
            <a:r>
              <a:rPr lang="en-US" sz="1600" b="0" i="0" kern="1200" dirty="0">
                <a:solidFill>
                  <a:schemeClr val="tx1"/>
                </a:solidFill>
                <a:effectLst/>
                <a:latin typeface="+mn-lt"/>
                <a:ea typeface="+mn-ea"/>
                <a:cs typeface="+mn-cs"/>
              </a:rPr>
              <a:t>Specifically</a:t>
            </a:r>
            <a:r>
              <a:rPr lang="en-US" sz="1600" b="0" i="0" kern="1200" baseline="0" dirty="0">
                <a:solidFill>
                  <a:schemeClr val="tx1"/>
                </a:solidFill>
                <a:effectLst/>
                <a:latin typeface="+mn-lt"/>
                <a:ea typeface="+mn-ea"/>
                <a:cs typeface="+mn-cs"/>
              </a:rPr>
              <a:t> excluded from privacy rule applicability</a:t>
            </a:r>
          </a:p>
          <a:p>
            <a:endParaRPr lang="en-US" sz="1600" b="0" i="0" kern="1200" baseline="0" dirty="0">
              <a:solidFill>
                <a:schemeClr val="tx1"/>
              </a:solidFill>
              <a:effectLst/>
              <a:latin typeface="+mn-lt"/>
              <a:ea typeface="+mn-ea"/>
              <a:cs typeface="+mn-cs"/>
            </a:endParaRPr>
          </a:p>
          <a:p>
            <a:r>
              <a:rPr lang="en-US" sz="1600" b="0" i="0" kern="1200" baseline="0" dirty="0">
                <a:solidFill>
                  <a:schemeClr val="tx1"/>
                </a:solidFill>
                <a:effectLst/>
                <a:latin typeface="+mn-lt"/>
                <a:ea typeface="+mn-ea"/>
                <a:cs typeface="+mn-cs"/>
              </a:rPr>
              <a:t>Part 2 and FERPA disclosure requirements apply </a:t>
            </a:r>
            <a:r>
              <a:rPr lang="en-US" sz="1600" b="0" i="0" kern="1200" baseline="0" dirty="0" err="1">
                <a:solidFill>
                  <a:schemeClr val="tx1"/>
                </a:solidFill>
                <a:effectLst/>
                <a:latin typeface="+mn-lt"/>
                <a:ea typeface="+mn-ea"/>
                <a:cs typeface="+mn-cs"/>
              </a:rPr>
              <a:t>simutaneously</a:t>
            </a:r>
            <a:endParaRPr lang="en-US" sz="16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t>58</a:t>
            </a:fld>
            <a:endParaRPr lang="en-US" dirty="0"/>
          </a:p>
        </p:txBody>
      </p:sp>
    </p:spTree>
    <p:extLst>
      <p:ext uri="{BB962C8B-B14F-4D97-AF65-F5344CB8AC3E}">
        <p14:creationId xmlns:p14="http://schemas.microsoft.com/office/powerpoint/2010/main" val="221330634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7" y="4459526"/>
            <a:ext cx="6193789" cy="4739652"/>
          </a:xfrm>
        </p:spPr>
        <p:txBody>
          <a:bodyPr/>
          <a:lstStyle/>
          <a:p>
            <a:r>
              <a:rPr lang="en-US" sz="1800" dirty="0"/>
              <a:t>Start with the various laws that may</a:t>
            </a:r>
            <a:r>
              <a:rPr lang="en-US" sz="1800" baseline="0" dirty="0"/>
              <a:t> apply in regards to the personal information of BH clients.    </a:t>
            </a:r>
          </a:p>
          <a:p>
            <a:endParaRPr lang="en-US" sz="1800" dirty="0"/>
          </a:p>
          <a:p>
            <a:endParaRPr lang="en-US" sz="1800" dirty="0"/>
          </a:p>
          <a:p>
            <a:r>
              <a:rPr lang="en-US" sz="1800" dirty="0"/>
              <a:t>I’m sure all of you know which laws apply to YOUR organization but there are times when you will need to know whether </a:t>
            </a:r>
            <a:r>
              <a:rPr lang="en-US" sz="1800" i="1" dirty="0"/>
              <a:t>another</a:t>
            </a:r>
            <a:r>
              <a:rPr lang="en-US" sz="1800" dirty="0"/>
              <a:t> organization is covered or not so that you can determine how you can legally share PHI with them.  </a:t>
            </a:r>
          </a:p>
          <a:p>
            <a:endParaRPr lang="en-US" sz="1800" dirty="0"/>
          </a:p>
          <a:p>
            <a:r>
              <a:rPr lang="en-US" sz="1800" dirty="0"/>
              <a:t>You also need to understand whether the information itself is protected when requesting or disclosing information.</a:t>
            </a:r>
          </a:p>
          <a:p>
            <a:endParaRPr lang="en-US" sz="1800" baseline="0" dirty="0"/>
          </a:p>
          <a:p>
            <a:r>
              <a:rPr lang="en-US" sz="1800" baseline="0" dirty="0"/>
              <a:t>So we will look at HIPAA, 42 CFR Part 2 and state law in regards to what organizations and what information they apply to…</a:t>
            </a:r>
          </a:p>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59</a:t>
            </a:fld>
            <a:endParaRPr lang="en-US" dirty="0"/>
          </a:p>
        </p:txBody>
      </p:sp>
    </p:spTree>
    <p:extLst>
      <p:ext uri="{BB962C8B-B14F-4D97-AF65-F5344CB8AC3E}">
        <p14:creationId xmlns:p14="http://schemas.microsoft.com/office/powerpoint/2010/main" val="3029016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We are going to start with HIPAA and who is required to comply with HIPAA:</a:t>
            </a:r>
            <a:endParaRPr lang="en-US" sz="600" dirty="0"/>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6</a:t>
            </a:fld>
            <a:endParaRPr lang="en-US" dirty="0"/>
          </a:p>
        </p:txBody>
      </p:sp>
    </p:spTree>
    <p:extLst>
      <p:ext uri="{BB962C8B-B14F-4D97-AF65-F5344CB8AC3E}">
        <p14:creationId xmlns:p14="http://schemas.microsoft.com/office/powerpoint/2010/main" val="115951324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1" dirty="0"/>
              <a:t>And</a:t>
            </a:r>
            <a:r>
              <a:rPr lang="en-US" sz="1600" b="1" baseline="0" dirty="0"/>
              <a:t> HIPAA applies if…</a:t>
            </a:r>
          </a:p>
          <a:p>
            <a:endParaRPr lang="en-US" sz="1600" b="1" dirty="0"/>
          </a:p>
          <a:p>
            <a:r>
              <a:rPr lang="en-US" sz="1600" b="1" dirty="0"/>
              <a:t>After second blue bullet point:  </a:t>
            </a:r>
            <a:r>
              <a:rPr lang="en-US" sz="1600" dirty="0"/>
              <a:t>records for school-based services  not FERPA covered if provide services to minor as part of own organization’s services and not as part of arrangement with school</a:t>
            </a:r>
          </a:p>
          <a:p>
            <a:endParaRPr lang="en-US" sz="1600" dirty="0"/>
          </a:p>
          <a:p>
            <a:endParaRPr lang="en-US" sz="1600" dirty="0"/>
          </a:p>
          <a:p>
            <a:endParaRPr lang="en-US" sz="1600" dirty="0"/>
          </a:p>
          <a:p>
            <a:r>
              <a:rPr lang="en-US" sz="1600" dirty="0"/>
              <a:t>How to determine??   Look at all factors ----- based</a:t>
            </a:r>
            <a:r>
              <a:rPr lang="en-US" sz="1600" baseline="0" dirty="0"/>
              <a:t> on latest guidance….seems that if county board is funding provision of services as part of county BH system services …..= HIPAA, not FERPA</a:t>
            </a:r>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t>60</a:t>
            </a:fld>
            <a:endParaRPr lang="en-US" dirty="0"/>
          </a:p>
        </p:txBody>
      </p:sp>
    </p:spTree>
    <p:extLst>
      <p:ext uri="{BB962C8B-B14F-4D97-AF65-F5344CB8AC3E}">
        <p14:creationId xmlns:p14="http://schemas.microsoft.com/office/powerpoint/2010/main" val="402704712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1" dirty="0"/>
              <a:t>Very</a:t>
            </a:r>
            <a:r>
              <a:rPr lang="en-US" sz="1600" b="1" baseline="0" dirty="0"/>
              <a:t> convoluted, various pieces of federal guidance on this –</a:t>
            </a:r>
          </a:p>
          <a:p>
            <a:endParaRPr lang="en-US" sz="1600" b="1" baseline="0" dirty="0"/>
          </a:p>
          <a:p>
            <a:r>
              <a:rPr lang="en-US" sz="1600" b="1" baseline="0" dirty="0"/>
              <a:t>But GENERAL RULE is…</a:t>
            </a:r>
          </a:p>
          <a:p>
            <a:endParaRPr lang="en-US" sz="1600" b="1" baseline="0" dirty="0"/>
          </a:p>
          <a:p>
            <a:endParaRPr lang="en-US" sz="1600" b="0" baseline="0" dirty="0"/>
          </a:p>
          <a:p>
            <a:endParaRPr lang="en-US" sz="1600" b="0" dirty="0"/>
          </a:p>
          <a:p>
            <a:r>
              <a:rPr lang="en-US" sz="1600" b="0" dirty="0"/>
              <a:t>Joint</a:t>
            </a:r>
            <a:r>
              <a:rPr lang="en-US" sz="1600" b="0" baseline="0" dirty="0"/>
              <a:t> DOE and DHHS guidance: Regardless of funding, if nurse hired as school official or contractor, records maintained by nurse or clinic are subject to FERPA.  If </a:t>
            </a:r>
          </a:p>
          <a:p>
            <a:endParaRPr lang="en-US" sz="1600" b="0" baseline="0" dirty="0"/>
          </a:p>
          <a:p>
            <a:r>
              <a:rPr lang="en-US" sz="1600" b="0" baseline="0" dirty="0"/>
              <a:t>If school hired/contracted with/paid provider, even if funds given to school by a HIPAA-covered CMH agency</a:t>
            </a:r>
            <a:endParaRPr lang="en-US" sz="1600" b="0" dirty="0"/>
          </a:p>
          <a:p>
            <a:endParaRPr lang="en-US" sz="1600" b="1" dirty="0"/>
          </a:p>
          <a:p>
            <a:r>
              <a:rPr lang="en-US" sz="1600" b="1" dirty="0"/>
              <a:t>After second blue bullet point:  </a:t>
            </a:r>
          </a:p>
          <a:p>
            <a:endParaRPr lang="en-US" sz="1600" b="1" dirty="0"/>
          </a:p>
          <a:p>
            <a:r>
              <a:rPr lang="en-US" sz="1600" b="0" dirty="0"/>
              <a:t>If</a:t>
            </a:r>
            <a:r>
              <a:rPr lang="en-US" sz="1600" b="0" baseline="0" dirty="0"/>
              <a:t> </a:t>
            </a:r>
            <a:r>
              <a:rPr lang="en-US" sz="1600" dirty="0"/>
              <a:t>relationship falls in between, seek legal advice </a:t>
            </a:r>
          </a:p>
        </p:txBody>
      </p:sp>
      <p:sp>
        <p:nvSpPr>
          <p:cNvPr id="4" name="Slide Number Placeholder 3"/>
          <p:cNvSpPr>
            <a:spLocks noGrp="1"/>
          </p:cNvSpPr>
          <p:nvPr>
            <p:ph type="sldNum" sz="quarter" idx="10"/>
          </p:nvPr>
        </p:nvSpPr>
        <p:spPr/>
        <p:txBody>
          <a:bodyPr/>
          <a:lstStyle/>
          <a:p>
            <a:fld id="{B0D5BE0E-08EE-4083-843B-5AE5294CBF1C}" type="slidenum">
              <a:rPr lang="en-US" smtClean="0"/>
              <a:t>61</a:t>
            </a:fld>
            <a:endParaRPr lang="en-US" dirty="0"/>
          </a:p>
        </p:txBody>
      </p:sp>
    </p:spTree>
    <p:extLst>
      <p:ext uri="{BB962C8B-B14F-4D97-AF65-F5344CB8AC3E}">
        <p14:creationId xmlns:p14="http://schemas.microsoft.com/office/powerpoint/2010/main" val="371150781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0288" y="68263"/>
            <a:ext cx="5249862" cy="3938587"/>
          </a:xfrm>
        </p:spPr>
      </p:sp>
      <p:sp>
        <p:nvSpPr>
          <p:cNvPr id="3" name="Notes Placeholder 2"/>
          <p:cNvSpPr>
            <a:spLocks noGrp="1"/>
          </p:cNvSpPr>
          <p:nvPr>
            <p:ph type="body" idx="1"/>
          </p:nvPr>
        </p:nvSpPr>
        <p:spPr>
          <a:xfrm>
            <a:off x="274637" y="4388817"/>
            <a:ext cx="6629400" cy="4810361"/>
          </a:xfrm>
        </p:spPr>
        <p:txBody>
          <a:bodyPr>
            <a:normAutofit/>
          </a:bodyPr>
          <a:lstStyle/>
          <a:p>
            <a:pPr>
              <a:lnSpc>
                <a:spcPct val="90000"/>
              </a:lnSpc>
            </a:pPr>
            <a:r>
              <a:rPr lang="en-US" sz="1700" dirty="0"/>
              <a:t>Considerations for determining how</a:t>
            </a:r>
            <a:r>
              <a:rPr lang="en-US" sz="1700" baseline="0" dirty="0"/>
              <a:t> these laws apply and how to structure your programs….</a:t>
            </a:r>
          </a:p>
          <a:p>
            <a:pPr>
              <a:lnSpc>
                <a:spcPct val="90000"/>
              </a:lnSpc>
            </a:pPr>
            <a:endParaRPr lang="en-US" sz="1700" baseline="0" dirty="0"/>
          </a:p>
          <a:p>
            <a:pPr>
              <a:lnSpc>
                <a:spcPct val="90000"/>
              </a:lnSpc>
            </a:pPr>
            <a:endParaRPr lang="en-US" sz="1700" baseline="0" dirty="0"/>
          </a:p>
          <a:p>
            <a:pPr>
              <a:lnSpc>
                <a:spcPct val="90000"/>
              </a:lnSpc>
            </a:pPr>
            <a:r>
              <a:rPr lang="en-US" sz="1700" dirty="0"/>
              <a:t>Provider independent??</a:t>
            </a:r>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62</a:t>
            </a:fld>
            <a:endParaRPr lang="en-US" dirty="0">
              <a:solidFill>
                <a:prstClr val="black"/>
              </a:solidFill>
            </a:endParaRPr>
          </a:p>
        </p:txBody>
      </p:sp>
    </p:spTree>
    <p:extLst>
      <p:ext uri="{BB962C8B-B14F-4D97-AF65-F5344CB8AC3E}">
        <p14:creationId xmlns:p14="http://schemas.microsoft.com/office/powerpoint/2010/main" val="219447571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t>Part</a:t>
            </a:r>
            <a:r>
              <a:rPr lang="en-US" sz="1800" baseline="0" dirty="0"/>
              <a:t> 2 applies to student records…</a:t>
            </a:r>
          </a:p>
          <a:p>
            <a:endParaRPr lang="en-US" sz="1800" baseline="0" dirty="0"/>
          </a:p>
          <a:p>
            <a:endParaRPr lang="en-US" sz="1800" baseline="0" dirty="0"/>
          </a:p>
          <a:p>
            <a:r>
              <a:rPr lang="en-US" sz="1800" dirty="0"/>
              <a:t>If BH</a:t>
            </a:r>
            <a:r>
              <a:rPr lang="en-US" sz="1800" baseline="0" dirty="0"/>
              <a:t> program/services/dual/</a:t>
            </a:r>
            <a:r>
              <a:rPr lang="en-US" sz="1800" baseline="0" dirty="0" err="1"/>
              <a:t>etc</a:t>
            </a:r>
            <a:r>
              <a:rPr lang="en-US" sz="1800" baseline="0" dirty="0"/>
              <a:t> – Part 2 applies to services provided by MH provider as well????</a:t>
            </a:r>
          </a:p>
          <a:p>
            <a:endParaRPr lang="en-US" sz="1800" baseline="0" dirty="0"/>
          </a:p>
        </p:txBody>
      </p:sp>
      <p:sp>
        <p:nvSpPr>
          <p:cNvPr id="4" name="Slide Number Placeholder 3"/>
          <p:cNvSpPr>
            <a:spLocks noGrp="1"/>
          </p:cNvSpPr>
          <p:nvPr>
            <p:ph type="sldNum" sz="quarter" idx="10"/>
          </p:nvPr>
        </p:nvSpPr>
        <p:spPr/>
        <p:txBody>
          <a:bodyPr/>
          <a:lstStyle/>
          <a:p>
            <a:fld id="{B0D5BE0E-08EE-4083-843B-5AE5294CBF1C}" type="slidenum">
              <a:rPr lang="en-US" smtClean="0"/>
              <a:t>63</a:t>
            </a:fld>
            <a:endParaRPr lang="en-US" dirty="0"/>
          </a:p>
        </p:txBody>
      </p:sp>
    </p:spTree>
    <p:extLst>
      <p:ext uri="{BB962C8B-B14F-4D97-AF65-F5344CB8AC3E}">
        <p14:creationId xmlns:p14="http://schemas.microsoft.com/office/powerpoint/2010/main" val="333143682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800" dirty="0"/>
          </a:p>
        </p:txBody>
      </p:sp>
      <p:sp>
        <p:nvSpPr>
          <p:cNvPr id="4" name="Slide Number Placeholder 3"/>
          <p:cNvSpPr>
            <a:spLocks noGrp="1"/>
          </p:cNvSpPr>
          <p:nvPr>
            <p:ph type="sldNum" sz="quarter" idx="10"/>
          </p:nvPr>
        </p:nvSpPr>
        <p:spPr/>
        <p:txBody>
          <a:bodyPr/>
          <a:lstStyle/>
          <a:p>
            <a:fld id="{B0D5BE0E-08EE-4083-843B-5AE5294CBF1C}" type="slidenum">
              <a:rPr lang="en-US" smtClean="0"/>
              <a:t>64</a:t>
            </a:fld>
            <a:endParaRPr lang="en-US" dirty="0"/>
          </a:p>
        </p:txBody>
      </p:sp>
    </p:spTree>
    <p:extLst>
      <p:ext uri="{BB962C8B-B14F-4D97-AF65-F5344CB8AC3E}">
        <p14:creationId xmlns:p14="http://schemas.microsoft.com/office/powerpoint/2010/main" val="36465152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Okay, moving on the practical application of these laws to situation your organizations typically encounter….</a:t>
            </a:r>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65</a:t>
            </a:fld>
            <a:endParaRPr lang="en-US" dirty="0"/>
          </a:p>
        </p:txBody>
      </p:sp>
    </p:spTree>
    <p:extLst>
      <p:ext uri="{BB962C8B-B14F-4D97-AF65-F5344CB8AC3E}">
        <p14:creationId xmlns:p14="http://schemas.microsoft.com/office/powerpoint/2010/main" val="192165773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68263"/>
            <a:ext cx="5151438" cy="3863975"/>
          </a:xfrm>
        </p:spPr>
      </p:sp>
      <p:sp>
        <p:nvSpPr>
          <p:cNvPr id="3" name="Notes Placeholder 2"/>
          <p:cNvSpPr>
            <a:spLocks noGrp="1"/>
          </p:cNvSpPr>
          <p:nvPr>
            <p:ph type="body" idx="1"/>
          </p:nvPr>
        </p:nvSpPr>
        <p:spPr>
          <a:xfrm>
            <a:off x="274637" y="4237036"/>
            <a:ext cx="6629400" cy="4962141"/>
          </a:xfrm>
        </p:spPr>
        <p:txBody>
          <a:bodyPr>
            <a:normAutofit/>
          </a:bodyPr>
          <a:lstStyle/>
          <a:p>
            <a:pPr>
              <a:lnSpc>
                <a:spcPct val="90000"/>
              </a:lnSpc>
            </a:pPr>
            <a:r>
              <a:rPr lang="en-US" sz="1700" dirty="0"/>
              <a:t>Start with</a:t>
            </a:r>
            <a:r>
              <a:rPr lang="en-US" sz="1700" baseline="0" dirty="0"/>
              <a:t> disclosures a HIPAA-covered provider can make to school officials….</a:t>
            </a:r>
          </a:p>
          <a:p>
            <a:pPr>
              <a:lnSpc>
                <a:spcPct val="90000"/>
              </a:lnSpc>
            </a:pPr>
            <a:endParaRPr lang="en-US" sz="1700" baseline="0" dirty="0"/>
          </a:p>
          <a:p>
            <a:pPr>
              <a:lnSpc>
                <a:spcPct val="90000"/>
              </a:lnSpc>
            </a:pPr>
            <a:r>
              <a:rPr lang="en-US" sz="1700" baseline="0" dirty="0"/>
              <a:t>Proper privacy notice and ROI will cover potential for no longer HIPAA-protected</a:t>
            </a:r>
          </a:p>
        </p:txBody>
      </p:sp>
      <p:sp>
        <p:nvSpPr>
          <p:cNvPr id="4" name="Slide Number Placeholder 3"/>
          <p:cNvSpPr>
            <a:spLocks noGrp="1"/>
          </p:cNvSpPr>
          <p:nvPr>
            <p:ph type="sldNum" sz="quarter" idx="10"/>
          </p:nvPr>
        </p:nvSpPr>
        <p:spPr/>
        <p:txBody>
          <a:bodyPr/>
          <a:lstStyle/>
          <a:p>
            <a:fld id="{B0D5BE0E-08EE-4083-843B-5AE5294CBF1C}" type="slidenum">
              <a:rPr lang="en-US" smtClean="0"/>
              <a:t>66</a:t>
            </a:fld>
            <a:endParaRPr lang="en-US" dirty="0"/>
          </a:p>
        </p:txBody>
      </p:sp>
    </p:spTree>
    <p:extLst>
      <p:ext uri="{BB962C8B-B14F-4D97-AF65-F5344CB8AC3E}">
        <p14:creationId xmlns:p14="http://schemas.microsoft.com/office/powerpoint/2010/main" val="270559903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68263"/>
            <a:ext cx="4948238" cy="3711575"/>
          </a:xfrm>
        </p:spPr>
      </p:sp>
      <p:sp>
        <p:nvSpPr>
          <p:cNvPr id="3" name="Notes Placeholder 2"/>
          <p:cNvSpPr>
            <a:spLocks noGrp="1"/>
          </p:cNvSpPr>
          <p:nvPr>
            <p:ph type="body" idx="1"/>
          </p:nvPr>
        </p:nvSpPr>
        <p:spPr>
          <a:xfrm>
            <a:off x="274637" y="4541836"/>
            <a:ext cx="6629400" cy="4657341"/>
          </a:xfrm>
        </p:spPr>
        <p:txBody>
          <a:bodyPr>
            <a:normAutofit/>
          </a:bodyPr>
          <a:lstStyle/>
          <a:p>
            <a:pPr>
              <a:lnSpc>
                <a:spcPct val="90000"/>
              </a:lnSpc>
            </a:pPr>
            <a:r>
              <a:rPr lang="en-US" sz="1700" dirty="0"/>
              <a:t>Even if </a:t>
            </a:r>
            <a:r>
              <a:rPr lang="en-US" sz="1700" dirty="0" err="1"/>
              <a:t>confdtl</a:t>
            </a:r>
            <a:r>
              <a:rPr lang="en-US" sz="1700" dirty="0"/>
              <a:t> services -&gt; FERPA applies so parent access =</a:t>
            </a:r>
            <a:r>
              <a:rPr lang="en-US" sz="1700" baseline="0" dirty="0"/>
              <a:t> conflict! No re-disclosure</a:t>
            </a: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t>67</a:t>
            </a:fld>
            <a:endParaRPr lang="en-US" dirty="0"/>
          </a:p>
        </p:txBody>
      </p:sp>
    </p:spTree>
    <p:extLst>
      <p:ext uri="{BB962C8B-B14F-4D97-AF65-F5344CB8AC3E}">
        <p14:creationId xmlns:p14="http://schemas.microsoft.com/office/powerpoint/2010/main" val="141394481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68263"/>
            <a:ext cx="5253038" cy="3940175"/>
          </a:xfrm>
        </p:spPr>
      </p:sp>
      <p:sp>
        <p:nvSpPr>
          <p:cNvPr id="3" name="Notes Placeholder 2"/>
          <p:cNvSpPr>
            <a:spLocks noGrp="1"/>
          </p:cNvSpPr>
          <p:nvPr>
            <p:ph type="body" idx="1"/>
          </p:nvPr>
        </p:nvSpPr>
        <p:spPr>
          <a:xfrm>
            <a:off x="274637" y="4541836"/>
            <a:ext cx="6629400" cy="4657341"/>
          </a:xfrm>
        </p:spPr>
        <p:txBody>
          <a:bodyPr>
            <a:normAutofit/>
          </a:bodyPr>
          <a:lstStyle/>
          <a:p>
            <a:pPr>
              <a:lnSpc>
                <a:spcPct val="90000"/>
              </a:lnSpc>
            </a:pPr>
            <a:r>
              <a:rPr lang="en-US" sz="1800" dirty="0"/>
              <a:t>In regards to the disclosures</a:t>
            </a:r>
            <a:r>
              <a:rPr lang="en-US" sz="1800" baseline="0" dirty="0"/>
              <a:t> the SCHOOL is permitted to make to a provider…</a:t>
            </a:r>
          </a:p>
          <a:p>
            <a:pPr>
              <a:lnSpc>
                <a:spcPct val="90000"/>
              </a:lnSpc>
            </a:pPr>
            <a:endParaRPr lang="en-US" sz="1800" baseline="0" dirty="0"/>
          </a:p>
          <a:p>
            <a:pPr marL="0" marR="0" lvl="0" indent="0" algn="l" defTabSz="914400" rtl="0" eaLnBrk="1" fontAlgn="auto" latinLnBrk="0" hangingPunct="1">
              <a:lnSpc>
                <a:spcPct val="90000"/>
              </a:lnSpc>
              <a:spcBef>
                <a:spcPts val="0"/>
              </a:spcBef>
              <a:spcAft>
                <a:spcPts val="0"/>
              </a:spcAft>
              <a:buClrTx/>
              <a:buSzTx/>
              <a:buFontTx/>
              <a:buNone/>
              <a:tabLst/>
              <a:defRPr/>
            </a:pPr>
            <a:r>
              <a:rPr lang="en-US" sz="1800" kern="1200" dirty="0">
                <a:solidFill>
                  <a:schemeClr val="tx1"/>
                </a:solidFill>
                <a:effectLst/>
              </a:rPr>
              <a:t>Medical emergency and avert serious threat strictly interpreted!</a:t>
            </a:r>
          </a:p>
          <a:p>
            <a:pPr>
              <a:lnSpc>
                <a:spcPct val="90000"/>
              </a:lnSpc>
            </a:pP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t>68</a:t>
            </a:fld>
            <a:endParaRPr lang="en-US" dirty="0"/>
          </a:p>
        </p:txBody>
      </p:sp>
    </p:spTree>
    <p:extLst>
      <p:ext uri="{BB962C8B-B14F-4D97-AF65-F5344CB8AC3E}">
        <p14:creationId xmlns:p14="http://schemas.microsoft.com/office/powerpoint/2010/main" val="57046535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68263"/>
            <a:ext cx="5253038" cy="3940175"/>
          </a:xfrm>
        </p:spPr>
      </p:sp>
      <p:sp>
        <p:nvSpPr>
          <p:cNvPr id="3" name="Notes Placeholder 2"/>
          <p:cNvSpPr>
            <a:spLocks noGrp="1"/>
          </p:cNvSpPr>
          <p:nvPr>
            <p:ph type="body" idx="1"/>
          </p:nvPr>
        </p:nvSpPr>
        <p:spPr>
          <a:xfrm>
            <a:off x="274637" y="4541836"/>
            <a:ext cx="6629400" cy="4657341"/>
          </a:xfrm>
        </p:spPr>
        <p:txBody>
          <a:bodyPr>
            <a:normAutofit/>
          </a:bodyPr>
          <a:lstStyle/>
          <a:p>
            <a:pPr>
              <a:lnSpc>
                <a:spcPct val="90000"/>
              </a:lnSpc>
            </a:pPr>
            <a:r>
              <a:rPr lang="en-US" sz="1800" dirty="0"/>
              <a:t>In regards to the disclosures</a:t>
            </a:r>
            <a:r>
              <a:rPr lang="en-US" sz="1800" baseline="0" dirty="0"/>
              <a:t> the SCHOOL is permitted to make to a provider…</a:t>
            </a:r>
          </a:p>
          <a:p>
            <a:pPr>
              <a:lnSpc>
                <a:spcPct val="90000"/>
              </a:lnSpc>
            </a:pPr>
            <a:endParaRPr lang="en-US" sz="1800" baseline="0" dirty="0"/>
          </a:p>
          <a:p>
            <a:pPr marL="0" marR="0" lvl="0" indent="0" algn="l" defTabSz="914400" rtl="0" eaLnBrk="1" fontAlgn="auto" latinLnBrk="0" hangingPunct="1">
              <a:lnSpc>
                <a:spcPct val="90000"/>
              </a:lnSpc>
              <a:spcBef>
                <a:spcPts val="0"/>
              </a:spcBef>
              <a:spcAft>
                <a:spcPts val="0"/>
              </a:spcAft>
              <a:buClrTx/>
              <a:buSzTx/>
              <a:buFontTx/>
              <a:buNone/>
              <a:tabLst/>
              <a:defRPr/>
            </a:pPr>
            <a:r>
              <a:rPr lang="en-US" sz="1800" kern="1200" dirty="0">
                <a:solidFill>
                  <a:schemeClr val="tx1"/>
                </a:solidFill>
                <a:effectLst/>
              </a:rPr>
              <a:t>Medical emergency and avert serious threat strictly interpreted!</a:t>
            </a:r>
          </a:p>
          <a:p>
            <a:pPr>
              <a:lnSpc>
                <a:spcPct val="90000"/>
              </a:lnSpc>
            </a:pP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t>69</a:t>
            </a:fld>
            <a:endParaRPr lang="en-US" dirty="0"/>
          </a:p>
        </p:txBody>
      </p:sp>
    </p:spTree>
    <p:extLst>
      <p:ext uri="{BB962C8B-B14F-4D97-AF65-F5344CB8AC3E}">
        <p14:creationId xmlns:p14="http://schemas.microsoft.com/office/powerpoint/2010/main" val="484825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3" y="14288"/>
            <a:ext cx="2952750" cy="2214562"/>
          </a:xfrm>
        </p:spPr>
      </p:sp>
      <p:sp>
        <p:nvSpPr>
          <p:cNvPr id="3" name="Notes Placeholder 2"/>
          <p:cNvSpPr>
            <a:spLocks noGrp="1"/>
          </p:cNvSpPr>
          <p:nvPr>
            <p:ph type="body" idx="1"/>
          </p:nvPr>
        </p:nvSpPr>
        <p:spPr>
          <a:xfrm>
            <a:off x="122237" y="2229064"/>
            <a:ext cx="6858000" cy="7157782"/>
          </a:xfrm>
        </p:spPr>
        <p:txBody>
          <a:bodyPr>
            <a:noAutofit/>
          </a:bodyPr>
          <a:lstStyle/>
          <a:p>
            <a:r>
              <a:rPr lang="en-US" sz="1500" dirty="0"/>
              <a:t>HIPAA  applies to three types of entities, which are called “covered entities” under HIPAA.</a:t>
            </a:r>
          </a:p>
          <a:p>
            <a:endParaRPr lang="en-US" sz="800" dirty="0"/>
          </a:p>
          <a:p>
            <a:r>
              <a:rPr lang="en-US" sz="1500" b="1" dirty="0"/>
              <a:t>Providers: Not all health care providers are CEs </a:t>
            </a:r>
            <a:r>
              <a:rPr lang="en-US" sz="1500" dirty="0"/>
              <a:t>– contrary to popular belief - Only those that conduct their billing and enrollment transaction electronically (Eligibility, enrollment, claims and payment, remittance advices)  are covered entities. The majority of health care providers probably do use electronic means but there are still smaller providers that do not.  My chiropractor is one that does not and is therefore not required to comply with HIPAA.  </a:t>
            </a:r>
          </a:p>
          <a:p>
            <a:r>
              <a:rPr lang="en-US" sz="1500" dirty="0"/>
              <a:t> Paper-based providers can voluntarily choose to comply with HIPAA but not required. </a:t>
            </a:r>
          </a:p>
          <a:p>
            <a:r>
              <a:rPr lang="en-US" sz="1500" dirty="0"/>
              <a:t> </a:t>
            </a:r>
          </a:p>
          <a:p>
            <a:pPr>
              <a:defRPr/>
            </a:pPr>
            <a:r>
              <a:rPr lang="en-US" sz="1500" b="1" dirty="0"/>
              <a:t>Health plans, </a:t>
            </a:r>
            <a:r>
              <a:rPr lang="en-US" sz="1500" dirty="0"/>
              <a:t>such as Boards and </a:t>
            </a:r>
            <a:r>
              <a:rPr lang="en-US" sz="1500" dirty="0" err="1"/>
              <a:t>OhioMHAS</a:t>
            </a:r>
            <a:r>
              <a:rPr lang="en-US" sz="1500" dirty="0"/>
              <a:t> are covered entities as well as private insurance companies</a:t>
            </a:r>
          </a:p>
          <a:p>
            <a:pPr>
              <a:defRPr/>
            </a:pPr>
            <a:endParaRPr lang="en-US" sz="800" b="1" dirty="0"/>
          </a:p>
          <a:p>
            <a:r>
              <a:rPr lang="en-US" sz="1500" b="1" dirty="0"/>
              <a:t>Third type of CE is health care clearing houses </a:t>
            </a:r>
            <a:r>
              <a:rPr lang="en-US" sz="1500" dirty="0"/>
              <a:t>which are entities that essentially convert health information that is in a nonstandard format into a standard format or that receives information in a standard format and convert it into a non-standard format for the receiving entity.</a:t>
            </a:r>
          </a:p>
          <a:p>
            <a:endParaRPr lang="en-US" sz="800" dirty="0"/>
          </a:p>
          <a:p>
            <a:r>
              <a:rPr lang="en-US" sz="1500" b="1" dirty="0"/>
              <a:t>Although Business Associates of CEs are not technically “CEs” under HIPAA -  </a:t>
            </a:r>
            <a:r>
              <a:rPr lang="en-US" sz="1500" dirty="0"/>
              <a:t>The HIPAA Omnibus Rule made the HIPAA the Privacy Rule and Security Rule directly applicable to business associates as of February 2010.  So even though they are not “covered entities”, HHS can take enforcement action directly against an entity that meets the definition of a “business associate” if it fails to comply with applicable provisions of the Privacy or Security Rules, whether or not an actual business associate agreement is in place between the covered entity and the business associate.   Before just contractual obligation now required by HIPAA and also steep penalties for non-compliance</a:t>
            </a:r>
          </a:p>
          <a:p>
            <a:endParaRPr lang="en-US" sz="800" dirty="0"/>
          </a:p>
          <a:p>
            <a:r>
              <a:rPr lang="en-US" sz="1500" dirty="0"/>
              <a:t>Talk more about what those are and what that means a bit later</a:t>
            </a:r>
          </a:p>
        </p:txBody>
      </p:sp>
      <p:sp>
        <p:nvSpPr>
          <p:cNvPr id="4" name="Slide Number Placeholder 3"/>
          <p:cNvSpPr>
            <a:spLocks noGrp="1"/>
          </p:cNvSpPr>
          <p:nvPr>
            <p:ph type="sldNum" sz="quarter" idx="10"/>
          </p:nvPr>
        </p:nvSpPr>
        <p:spPr/>
        <p:txBody>
          <a:bodyPr/>
          <a:lstStyle/>
          <a:p>
            <a:fld id="{B0D5BE0E-08EE-4083-843B-5AE5294CBF1C}" type="slidenum">
              <a:rPr lang="en-US" smtClean="0"/>
              <a:t>7</a:t>
            </a:fld>
            <a:endParaRPr lang="en-US" dirty="0"/>
          </a:p>
        </p:txBody>
      </p:sp>
    </p:spTree>
    <p:extLst>
      <p:ext uri="{BB962C8B-B14F-4D97-AF65-F5344CB8AC3E}">
        <p14:creationId xmlns:p14="http://schemas.microsoft.com/office/powerpoint/2010/main" val="418560442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68263"/>
            <a:ext cx="5253038" cy="3940175"/>
          </a:xfrm>
        </p:spPr>
      </p:sp>
      <p:sp>
        <p:nvSpPr>
          <p:cNvPr id="3" name="Notes Placeholder 2"/>
          <p:cNvSpPr>
            <a:spLocks noGrp="1"/>
          </p:cNvSpPr>
          <p:nvPr>
            <p:ph type="body" idx="1"/>
          </p:nvPr>
        </p:nvSpPr>
        <p:spPr>
          <a:xfrm>
            <a:off x="274637" y="4541836"/>
            <a:ext cx="6629400" cy="4657341"/>
          </a:xfrm>
        </p:spPr>
        <p:txBody>
          <a:bodyPr>
            <a:normAutofit/>
          </a:bodyPr>
          <a:lstStyle/>
          <a:p>
            <a:pPr>
              <a:lnSpc>
                <a:spcPct val="90000"/>
              </a:lnSpc>
            </a:pPr>
            <a:r>
              <a:rPr lang="en-US" sz="1800" dirty="0"/>
              <a:t>In regards to the disclosures</a:t>
            </a:r>
            <a:r>
              <a:rPr lang="en-US" sz="1800" baseline="0" dirty="0"/>
              <a:t> the SCHOOL is permitted to make to a provider…</a:t>
            </a:r>
          </a:p>
          <a:p>
            <a:pPr>
              <a:lnSpc>
                <a:spcPct val="90000"/>
              </a:lnSpc>
            </a:pPr>
            <a:endParaRPr lang="en-US" sz="1800" baseline="0" dirty="0"/>
          </a:p>
          <a:p>
            <a:pPr marL="0" marR="0" lvl="0" indent="0" algn="l" defTabSz="914400" rtl="0" eaLnBrk="1" fontAlgn="auto" latinLnBrk="0" hangingPunct="1">
              <a:lnSpc>
                <a:spcPct val="90000"/>
              </a:lnSpc>
              <a:spcBef>
                <a:spcPts val="0"/>
              </a:spcBef>
              <a:spcAft>
                <a:spcPts val="0"/>
              </a:spcAft>
              <a:buClrTx/>
              <a:buSzTx/>
              <a:buFontTx/>
              <a:buNone/>
              <a:tabLst/>
              <a:defRPr/>
            </a:pPr>
            <a:r>
              <a:rPr lang="en-US" sz="1800" kern="1200" dirty="0">
                <a:solidFill>
                  <a:schemeClr val="tx1"/>
                </a:solidFill>
                <a:effectLst/>
              </a:rPr>
              <a:t>Medical emergency and avert serious threat strictly interpreted!</a:t>
            </a:r>
          </a:p>
          <a:p>
            <a:pPr>
              <a:lnSpc>
                <a:spcPct val="90000"/>
              </a:lnSpc>
            </a:pP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t>70</a:t>
            </a:fld>
            <a:endParaRPr lang="en-US" dirty="0"/>
          </a:p>
        </p:txBody>
      </p:sp>
    </p:spTree>
    <p:extLst>
      <p:ext uri="{BB962C8B-B14F-4D97-AF65-F5344CB8AC3E}">
        <p14:creationId xmlns:p14="http://schemas.microsoft.com/office/powerpoint/2010/main" val="229861723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1875" y="68263"/>
            <a:ext cx="5151438" cy="3863975"/>
          </a:xfrm>
        </p:spPr>
      </p:sp>
      <p:sp>
        <p:nvSpPr>
          <p:cNvPr id="3" name="Notes Placeholder 2"/>
          <p:cNvSpPr>
            <a:spLocks noGrp="1"/>
          </p:cNvSpPr>
          <p:nvPr>
            <p:ph type="body" idx="1"/>
          </p:nvPr>
        </p:nvSpPr>
        <p:spPr>
          <a:xfrm>
            <a:off x="274637" y="4770436"/>
            <a:ext cx="6629400" cy="4428741"/>
          </a:xfrm>
        </p:spPr>
        <p:txBody>
          <a:bodyPr>
            <a:normAutofit/>
          </a:bodyPr>
          <a:lstStyle/>
          <a:p>
            <a:pPr>
              <a:lnSpc>
                <a:spcPct val="90000"/>
              </a:lnSpc>
            </a:pP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t>71</a:t>
            </a:fld>
            <a:endParaRPr lang="en-US" dirty="0"/>
          </a:p>
        </p:txBody>
      </p:sp>
    </p:spTree>
    <p:extLst>
      <p:ext uri="{BB962C8B-B14F-4D97-AF65-F5344CB8AC3E}">
        <p14:creationId xmlns:p14="http://schemas.microsoft.com/office/powerpoint/2010/main" val="100918960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0" y="704850"/>
            <a:ext cx="3490913" cy="2619375"/>
          </a:xfrm>
        </p:spPr>
      </p:sp>
      <p:sp>
        <p:nvSpPr>
          <p:cNvPr id="3" name="Notes Placeholder 2"/>
          <p:cNvSpPr>
            <a:spLocks noGrp="1"/>
          </p:cNvSpPr>
          <p:nvPr>
            <p:ph type="body" idx="1"/>
          </p:nvPr>
        </p:nvSpPr>
        <p:spPr>
          <a:xfrm>
            <a:off x="710248" y="3779837"/>
            <a:ext cx="5681980" cy="4904503"/>
          </a:xfrm>
        </p:spPr>
        <p:txBody>
          <a:bodyPr>
            <a:normAutofit/>
          </a:bodyPr>
          <a:lstStyle/>
          <a:p>
            <a:r>
              <a:rPr lang="en-US" sz="1800" dirty="0"/>
              <a:t>With all of these confidentiality laws and the penalties that accompany them, providers get nervous when disclosing and exchanging protected information.   Often hear “cannot disclose that to you because of HIPAA, Part 2, </a:t>
            </a:r>
            <a:r>
              <a:rPr lang="en-US" sz="1800" dirty="0" err="1"/>
              <a:t>etc</a:t>
            </a:r>
            <a:r>
              <a:rPr lang="en-US" sz="1800" dirty="0"/>
              <a:t> but not always true”.    To make people a bit more comfortable making </a:t>
            </a:r>
            <a:r>
              <a:rPr lang="en-US" sz="1800" u="sng" dirty="0"/>
              <a:t>lawful</a:t>
            </a:r>
            <a:r>
              <a:rPr lang="en-US" sz="1800" dirty="0"/>
              <a:t> disclosures, I drafted an information-sharing MOU for a local behavioral health system a while back that I am sharing with you today as a handout. </a:t>
            </a:r>
          </a:p>
          <a:p>
            <a:r>
              <a:rPr lang="en-US" sz="1800" b="1" i="1" dirty="0"/>
              <a:t>SAMPLE</a:t>
            </a:r>
            <a:r>
              <a:rPr lang="en-US" sz="1800" b="1" dirty="0"/>
              <a:t> </a:t>
            </a:r>
            <a:r>
              <a:rPr lang="en-US" sz="1800" b="1" i="1" dirty="0"/>
              <a:t>MOU!!!!  </a:t>
            </a:r>
          </a:p>
          <a:p>
            <a:endParaRPr lang="en-US" sz="1800" b="1" i="1" dirty="0"/>
          </a:p>
          <a:p>
            <a:r>
              <a:rPr lang="en-US" sz="1800" b="1" i="1" dirty="0"/>
              <a:t>Can be adapted for other purposes between other entities.</a:t>
            </a:r>
          </a:p>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72</a:t>
            </a:fld>
            <a:endParaRPr lang="en-US" dirty="0"/>
          </a:p>
        </p:txBody>
      </p:sp>
    </p:spTree>
    <p:extLst>
      <p:ext uri="{BB962C8B-B14F-4D97-AF65-F5344CB8AC3E}">
        <p14:creationId xmlns:p14="http://schemas.microsoft.com/office/powerpoint/2010/main" val="328069897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0288" y="68263"/>
            <a:ext cx="5249862" cy="3938587"/>
          </a:xfrm>
        </p:spPr>
      </p:sp>
      <p:sp>
        <p:nvSpPr>
          <p:cNvPr id="3" name="Notes Placeholder 2"/>
          <p:cNvSpPr>
            <a:spLocks noGrp="1"/>
          </p:cNvSpPr>
          <p:nvPr>
            <p:ph type="body" idx="1"/>
          </p:nvPr>
        </p:nvSpPr>
        <p:spPr>
          <a:xfrm>
            <a:off x="274637" y="4388817"/>
            <a:ext cx="6629400" cy="4810361"/>
          </a:xfrm>
        </p:spPr>
        <p:txBody>
          <a:bodyPr>
            <a:norm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1700" dirty="0"/>
              <a:t>In regards to communications with other providers and school staff, there are a few ways to communicate info that needs to be shared with school without the student’s authorization…</a:t>
            </a:r>
          </a:p>
          <a:p>
            <a:pPr>
              <a:lnSpc>
                <a:spcPct val="90000"/>
              </a:lnSpc>
            </a:pPr>
            <a:endParaRPr lang="en-US" sz="1700" dirty="0"/>
          </a:p>
          <a:p>
            <a:pPr marL="285750" indent="-285750">
              <a:lnSpc>
                <a:spcPct val="90000"/>
              </a:lnSpc>
              <a:buFont typeface="Arial" panose="020B0604020202020204" pitchFamily="34" charset="0"/>
              <a:buChar char="•"/>
            </a:pPr>
            <a:r>
              <a:rPr lang="en-US" sz="1700" dirty="0"/>
              <a:t>Authorization – can state that only authorized to parents “who make requests und</a:t>
            </a:r>
            <a:r>
              <a:rPr lang="en-US" sz="1700" baseline="0" dirty="0"/>
              <a:t> </a:t>
            </a:r>
            <a:r>
              <a:rPr lang="en-US" sz="1700" dirty="0" err="1"/>
              <a:t>er</a:t>
            </a:r>
            <a:r>
              <a:rPr lang="en-US" sz="1700" dirty="0"/>
              <a:t> FERA” specifically</a:t>
            </a:r>
            <a:r>
              <a:rPr lang="en-US" sz="1700" baseline="0" dirty="0"/>
              <a:t> – can be revoked at anytime</a:t>
            </a:r>
            <a:endParaRPr lang="en-US" sz="1700" dirty="0"/>
          </a:p>
          <a:p>
            <a:pPr marL="285750" indent="-285750">
              <a:lnSpc>
                <a:spcPct val="90000"/>
              </a:lnSpc>
              <a:buFont typeface="Arial" panose="020B0604020202020204" pitchFamily="34" charset="0"/>
              <a:buChar char="•"/>
            </a:pPr>
            <a:endParaRPr lang="en-US" sz="1700" dirty="0"/>
          </a:p>
          <a:p>
            <a:pPr marL="285750" indent="-285750">
              <a:lnSpc>
                <a:spcPct val="90000"/>
              </a:lnSpc>
              <a:buFont typeface="Arial" panose="020B0604020202020204" pitchFamily="34" charset="0"/>
              <a:buChar char="•"/>
            </a:pPr>
            <a:r>
              <a:rPr lang="en-US" sz="1700" dirty="0"/>
              <a:t>Could  enter into a QSOA with the school’s administrative office or principal’s office for administrative issues such as student’s excused absences. </a:t>
            </a:r>
          </a:p>
          <a:p>
            <a:pPr marL="742950" lvl="1" indent="-285750">
              <a:lnSpc>
                <a:spcPct val="90000"/>
              </a:lnSpc>
              <a:buFont typeface="Arial" panose="020B0604020202020204" pitchFamily="34" charset="0"/>
              <a:buChar char="•"/>
            </a:pPr>
            <a:r>
              <a:rPr lang="en-US" sz="1700" dirty="0"/>
              <a:t> LAC has said “services” used loosely under Part 2.</a:t>
            </a:r>
          </a:p>
          <a:p>
            <a:pPr marL="285750" indent="-285750">
              <a:lnSpc>
                <a:spcPct val="90000"/>
              </a:lnSpc>
              <a:buFont typeface="Arial" panose="020B0604020202020204" pitchFamily="34" charset="0"/>
              <a:buChar char="•"/>
            </a:pPr>
            <a:endParaRPr lang="en-US" sz="1700" dirty="0"/>
          </a:p>
          <a:p>
            <a:pPr marL="285750" lvl="2" indent="-285750">
              <a:lnSpc>
                <a:spcPct val="90000"/>
              </a:lnSpc>
              <a:buFont typeface="Arial" panose="020B0604020202020204" pitchFamily="34" charset="0"/>
              <a:buChar char="•"/>
            </a:pPr>
            <a:r>
              <a:rPr lang="en-US" sz="1700" dirty="0"/>
              <a:t>If student assistance program structured so that under direct administrative control of the principal’s office, info can be released for administration purposes.</a:t>
            </a:r>
          </a:p>
          <a:p>
            <a:pPr marL="742950" lvl="3" indent="-285750">
              <a:lnSpc>
                <a:spcPct val="90000"/>
              </a:lnSpc>
              <a:buFont typeface="Arial" panose="020B0604020202020204" pitchFamily="34" charset="0"/>
              <a:buChar char="•"/>
            </a:pPr>
            <a:r>
              <a:rPr lang="en-US" sz="1700" dirty="0"/>
              <a:t>LAST SMALL BULLET</a:t>
            </a:r>
          </a:p>
          <a:p>
            <a:pPr marL="457200" lvl="3">
              <a:lnSpc>
                <a:spcPct val="90000"/>
              </a:lnSpc>
            </a:pP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73</a:t>
            </a:fld>
            <a:endParaRPr lang="en-US" dirty="0">
              <a:solidFill>
                <a:prstClr val="black"/>
              </a:solidFill>
            </a:endParaRPr>
          </a:p>
        </p:txBody>
      </p:sp>
    </p:spTree>
    <p:extLst>
      <p:ext uri="{BB962C8B-B14F-4D97-AF65-F5344CB8AC3E}">
        <p14:creationId xmlns:p14="http://schemas.microsoft.com/office/powerpoint/2010/main" val="410496777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3463" y="68263"/>
            <a:ext cx="3213100" cy="2411412"/>
          </a:xfrm>
        </p:spPr>
      </p:sp>
      <p:sp>
        <p:nvSpPr>
          <p:cNvPr id="3" name="Notes Placeholder 2"/>
          <p:cNvSpPr>
            <a:spLocks noGrp="1"/>
          </p:cNvSpPr>
          <p:nvPr>
            <p:ph type="body" idx="1"/>
          </p:nvPr>
        </p:nvSpPr>
        <p:spPr>
          <a:xfrm>
            <a:off x="274637" y="2785364"/>
            <a:ext cx="6629400" cy="6413814"/>
          </a:xfrm>
        </p:spPr>
        <p:txBody>
          <a:bodyPr>
            <a:normAutofit/>
          </a:bodyPr>
          <a:lstStyle/>
          <a:p>
            <a:pPr>
              <a:lnSpc>
                <a:spcPct val="90000"/>
              </a:lnSpc>
            </a:pPr>
            <a:endParaRPr lang="en-US" sz="1700" dirty="0"/>
          </a:p>
          <a:p>
            <a:pPr>
              <a:lnSpc>
                <a:spcPct val="90000"/>
              </a:lnSpc>
            </a:pPr>
            <a:r>
              <a:rPr lang="en-US" sz="1700" dirty="0"/>
              <a:t>A program can use a “core treatment team approach”  (internal program </a:t>
            </a:r>
            <a:r>
              <a:rPr lang="en-US" sz="1700" dirty="0" err="1"/>
              <a:t>comms</a:t>
            </a:r>
            <a:r>
              <a:rPr lang="en-US" sz="1700" dirty="0"/>
              <a:t> exception)</a:t>
            </a:r>
          </a:p>
          <a:p>
            <a:pPr>
              <a:lnSpc>
                <a:spcPct val="90000"/>
              </a:lnSpc>
            </a:pPr>
            <a:endParaRPr lang="en-US" sz="1700" dirty="0"/>
          </a:p>
          <a:p>
            <a:pPr marL="233363" lvl="2">
              <a:lnSpc>
                <a:spcPct val="90000"/>
              </a:lnSpc>
            </a:pPr>
            <a:r>
              <a:rPr lang="en-US" sz="1700" dirty="0"/>
              <a:t>Structure program so that school’s SAP counselors, guidance counselors, school nurse, teacher representative and a representative of the principal’s office all considered to be part of the program </a:t>
            </a:r>
          </a:p>
          <a:p>
            <a:pPr marL="0" lvl="2">
              <a:lnSpc>
                <a:spcPct val="90000"/>
              </a:lnSpc>
            </a:pPr>
            <a:endParaRPr lang="en-US" sz="1700" dirty="0"/>
          </a:p>
          <a:p>
            <a:pPr marL="0" lvl="2">
              <a:lnSpc>
                <a:spcPct val="90000"/>
              </a:lnSpc>
            </a:pPr>
            <a:r>
              <a:rPr lang="en-US" sz="1700" dirty="0"/>
              <a:t>If student assistance program structured so that under direct administrative control of the principal’s office, info can be released for administration purposes.</a:t>
            </a:r>
          </a:p>
          <a:p>
            <a:pPr>
              <a:lnSpc>
                <a:spcPct val="90000"/>
              </a:lnSpc>
            </a:pPr>
            <a:endParaRPr lang="en-US" sz="1700" dirty="0"/>
          </a:p>
          <a:p>
            <a:pPr>
              <a:lnSpc>
                <a:spcPct val="90000"/>
              </a:lnSpc>
            </a:pPr>
            <a:r>
              <a:rPr lang="en-US" sz="1700" dirty="0"/>
              <a:t>Note: Info disclosed by a program to school officials under any of these methods cannot be used for disciplinary purposes or disclosing treatment information</a:t>
            </a:r>
          </a:p>
        </p:txBody>
      </p:sp>
      <p:sp>
        <p:nvSpPr>
          <p:cNvPr id="4" name="Slide Number Placeholder 3"/>
          <p:cNvSpPr>
            <a:spLocks noGrp="1"/>
          </p:cNvSpPr>
          <p:nvPr>
            <p:ph type="sldNum" sz="quarter" idx="10"/>
          </p:nvPr>
        </p:nvSpPr>
        <p:spPr/>
        <p:txBody>
          <a:bodyPr/>
          <a:lstStyle/>
          <a:p>
            <a:fld id="{B0D5BE0E-08EE-4083-843B-5AE5294CBF1C}" type="slidenum">
              <a:rPr lang="en-US" smtClean="0"/>
              <a:t>74</a:t>
            </a:fld>
            <a:endParaRPr lang="en-US" dirty="0"/>
          </a:p>
        </p:txBody>
      </p:sp>
    </p:spTree>
    <p:extLst>
      <p:ext uri="{BB962C8B-B14F-4D97-AF65-F5344CB8AC3E}">
        <p14:creationId xmlns:p14="http://schemas.microsoft.com/office/powerpoint/2010/main" val="315779115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0288" y="68263"/>
            <a:ext cx="5249862" cy="3938587"/>
          </a:xfrm>
        </p:spPr>
      </p:sp>
      <p:sp>
        <p:nvSpPr>
          <p:cNvPr id="3" name="Notes Placeholder 2"/>
          <p:cNvSpPr>
            <a:spLocks noGrp="1"/>
          </p:cNvSpPr>
          <p:nvPr>
            <p:ph type="body" idx="1"/>
          </p:nvPr>
        </p:nvSpPr>
        <p:spPr>
          <a:xfrm>
            <a:off x="274637" y="4388817"/>
            <a:ext cx="6629400" cy="4810361"/>
          </a:xfrm>
        </p:spPr>
        <p:txBody>
          <a:bodyPr>
            <a:normAutofit/>
          </a:bodyPr>
          <a:lstStyle/>
          <a:p>
            <a:pPr marL="0" marR="0" lvl="0" indent="0" algn="l" defTabSz="914400" rtl="0" eaLnBrk="1" fontAlgn="auto" latinLnBrk="0" hangingPunct="1">
              <a:lnSpc>
                <a:spcPct val="90000"/>
              </a:lnSpc>
              <a:spcBef>
                <a:spcPts val="0"/>
              </a:spcBef>
              <a:spcAft>
                <a:spcPts val="0"/>
              </a:spcAft>
              <a:buClrTx/>
              <a:buSzTx/>
              <a:buFontTx/>
              <a:buNone/>
              <a:tabLst/>
              <a:defRPr/>
            </a:pPr>
            <a:endParaRPr lang="en-US" sz="1700" dirty="0"/>
          </a:p>
        </p:txBody>
      </p:sp>
      <p:sp>
        <p:nvSpPr>
          <p:cNvPr id="4" name="Slide Number Placeholder 3"/>
          <p:cNvSpPr>
            <a:spLocks noGrp="1"/>
          </p:cNvSpPr>
          <p:nvPr>
            <p:ph type="sldNum" sz="quarter" idx="10"/>
          </p:nvPr>
        </p:nvSpPr>
        <p:spPr/>
        <p:txBody>
          <a:bodyPr/>
          <a:lstStyle/>
          <a:p>
            <a:fld id="{B0D5BE0E-08EE-4083-843B-5AE5294CBF1C}" type="slidenum">
              <a:rPr lang="en-US" smtClean="0">
                <a:solidFill>
                  <a:prstClr val="black"/>
                </a:solidFill>
              </a:rPr>
              <a:pPr/>
              <a:t>75</a:t>
            </a:fld>
            <a:endParaRPr lang="en-US" dirty="0">
              <a:solidFill>
                <a:prstClr val="black"/>
              </a:solidFill>
            </a:endParaRPr>
          </a:p>
        </p:txBody>
      </p:sp>
    </p:spTree>
    <p:extLst>
      <p:ext uri="{BB962C8B-B14F-4D97-AF65-F5344CB8AC3E}">
        <p14:creationId xmlns:p14="http://schemas.microsoft.com/office/powerpoint/2010/main" val="404952355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438" y="153988"/>
            <a:ext cx="3460750" cy="2595562"/>
          </a:xfrm>
        </p:spPr>
      </p:sp>
      <p:sp>
        <p:nvSpPr>
          <p:cNvPr id="3" name="Notes Placeholder 2"/>
          <p:cNvSpPr>
            <a:spLocks noGrp="1"/>
          </p:cNvSpPr>
          <p:nvPr>
            <p:ph type="body" idx="1"/>
          </p:nvPr>
        </p:nvSpPr>
        <p:spPr>
          <a:xfrm>
            <a:off x="198437" y="2785364"/>
            <a:ext cx="6781800" cy="6413813"/>
          </a:xfrm>
        </p:spPr>
        <p:txBody>
          <a:bodyPr>
            <a:noAutofit/>
          </a:bodyPr>
          <a:lstStyle/>
          <a:p>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t>76</a:t>
            </a:fld>
            <a:endParaRPr lang="en-US" dirty="0"/>
          </a:p>
        </p:txBody>
      </p:sp>
    </p:spTree>
    <p:extLst>
      <p:ext uri="{BB962C8B-B14F-4D97-AF65-F5344CB8AC3E}">
        <p14:creationId xmlns:p14="http://schemas.microsoft.com/office/powerpoint/2010/main" val="230517046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77</a:t>
            </a:fld>
            <a:endParaRPr lang="en-US" dirty="0"/>
          </a:p>
        </p:txBody>
      </p:sp>
    </p:spTree>
    <p:extLst>
      <p:ext uri="{BB962C8B-B14F-4D97-AF65-F5344CB8AC3E}">
        <p14:creationId xmlns:p14="http://schemas.microsoft.com/office/powerpoint/2010/main" val="80659769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238" y="198438"/>
            <a:ext cx="5486400" cy="4114800"/>
          </a:xfrm>
        </p:spPr>
      </p:sp>
      <p:sp>
        <p:nvSpPr>
          <p:cNvPr id="3" name="Notes Placeholder 2"/>
          <p:cNvSpPr>
            <a:spLocks noGrp="1"/>
          </p:cNvSpPr>
          <p:nvPr>
            <p:ph type="body" idx="1"/>
          </p:nvPr>
        </p:nvSpPr>
        <p:spPr>
          <a:xfrm>
            <a:off x="122237" y="4922837"/>
            <a:ext cx="6858000" cy="4464008"/>
          </a:xfrm>
        </p:spPr>
        <p:txBody>
          <a:bodyPr>
            <a:noAutofit/>
          </a:bodyPr>
          <a:lstStyle/>
          <a:p>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t>78</a:t>
            </a:fld>
            <a:endParaRPr lang="en-US" dirty="0"/>
          </a:p>
        </p:txBody>
      </p:sp>
    </p:spTree>
    <p:extLst>
      <p:ext uri="{BB962C8B-B14F-4D97-AF65-F5344CB8AC3E}">
        <p14:creationId xmlns:p14="http://schemas.microsoft.com/office/powerpoint/2010/main" val="380701725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3" y="14288"/>
            <a:ext cx="4422775" cy="3316287"/>
          </a:xfrm>
        </p:spPr>
      </p:sp>
      <p:sp>
        <p:nvSpPr>
          <p:cNvPr id="3" name="Notes Placeholder 2"/>
          <p:cNvSpPr>
            <a:spLocks noGrp="1"/>
          </p:cNvSpPr>
          <p:nvPr>
            <p:ph type="body" idx="1"/>
          </p:nvPr>
        </p:nvSpPr>
        <p:spPr>
          <a:xfrm>
            <a:off x="122237" y="3551237"/>
            <a:ext cx="6858000" cy="5835608"/>
          </a:xfrm>
        </p:spPr>
        <p:txBody>
          <a:bodyPr>
            <a:noAutofit/>
          </a:bodyPr>
          <a:lstStyle/>
          <a:p>
            <a:endParaRPr lang="en-US" sz="1600" dirty="0"/>
          </a:p>
        </p:txBody>
      </p:sp>
      <p:sp>
        <p:nvSpPr>
          <p:cNvPr id="4" name="Slide Number Placeholder 3"/>
          <p:cNvSpPr>
            <a:spLocks noGrp="1"/>
          </p:cNvSpPr>
          <p:nvPr>
            <p:ph type="sldNum" sz="quarter" idx="10"/>
          </p:nvPr>
        </p:nvSpPr>
        <p:spPr/>
        <p:txBody>
          <a:bodyPr/>
          <a:lstStyle/>
          <a:p>
            <a:fld id="{B0D5BE0E-08EE-4083-843B-5AE5294CBF1C}" type="slidenum">
              <a:rPr lang="en-US" smtClean="0"/>
              <a:t>79</a:t>
            </a:fld>
            <a:endParaRPr lang="en-US" dirty="0"/>
          </a:p>
        </p:txBody>
      </p:sp>
    </p:spTree>
    <p:extLst>
      <p:ext uri="{BB962C8B-B14F-4D97-AF65-F5344CB8AC3E}">
        <p14:creationId xmlns:p14="http://schemas.microsoft.com/office/powerpoint/2010/main" val="1269360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341313"/>
            <a:ext cx="3978275" cy="2984500"/>
          </a:xfrm>
        </p:spPr>
      </p:sp>
      <p:sp>
        <p:nvSpPr>
          <p:cNvPr id="3" name="Notes Placeholder 2"/>
          <p:cNvSpPr>
            <a:spLocks noGrp="1"/>
          </p:cNvSpPr>
          <p:nvPr>
            <p:ph type="body" idx="1"/>
          </p:nvPr>
        </p:nvSpPr>
        <p:spPr>
          <a:xfrm>
            <a:off x="710248" y="3854334"/>
            <a:ext cx="5681980" cy="4830006"/>
          </a:xfrm>
        </p:spPr>
        <p:txBody>
          <a:bodyPr/>
          <a:lstStyle/>
          <a:p>
            <a:pPr defTabSz="941192">
              <a:defRPr/>
            </a:pPr>
            <a:r>
              <a:rPr lang="en-US" sz="1700" b="1" dirty="0"/>
              <a:t>What information is protected under HIPAA: Protected Health Information.</a:t>
            </a:r>
            <a:r>
              <a:rPr lang="en-US" sz="1700" dirty="0"/>
              <a:t> </a:t>
            </a:r>
          </a:p>
          <a:p>
            <a:pPr defTabSz="941192">
              <a:defRPr/>
            </a:pPr>
            <a:endParaRPr lang="en-US" sz="1700" dirty="0"/>
          </a:p>
          <a:p>
            <a:pPr defTabSz="941192">
              <a:defRPr/>
            </a:pPr>
            <a:r>
              <a:rPr lang="en-US" sz="1700" dirty="0"/>
              <a:t>Pretty much any information obtained about a person in the course of providing covered entity services is protected information</a:t>
            </a:r>
          </a:p>
          <a:p>
            <a:pPr defTabSz="941192">
              <a:defRPr/>
            </a:pPr>
            <a:endParaRPr lang="en-US" sz="1700" dirty="0"/>
          </a:p>
          <a:p>
            <a:r>
              <a:rPr lang="en-US" sz="1700" dirty="0"/>
              <a:t>HIPAA is  the more expansive law in terms of the information it protects.  Pretty much all information about an individual created or received by a covered entity is PHI under HIPAA</a:t>
            </a:r>
          </a:p>
          <a:p>
            <a:endParaRPr lang="en-US" sz="1700" dirty="0"/>
          </a:p>
          <a:p>
            <a:r>
              <a:rPr lang="en-US" sz="1700" dirty="0"/>
              <a:t>Even a uniquely assigned identifier such as a UCI is individually identifiable information under HIPAA.  </a:t>
            </a:r>
          </a:p>
          <a:p>
            <a:endParaRPr lang="en-US" sz="1700" dirty="0"/>
          </a:p>
          <a:p>
            <a:r>
              <a:rPr lang="en-US" sz="1700" dirty="0"/>
              <a:t>18 identifiers</a:t>
            </a:r>
          </a:p>
          <a:p>
            <a:endParaRPr lang="en-US" dirty="0"/>
          </a:p>
          <a:p>
            <a:r>
              <a:rPr lang="en-US" dirty="0"/>
              <a:t>So if interviewed person to write an article but not client</a:t>
            </a:r>
            <a:r>
              <a:rPr lang="en-US" baseline="0" dirty="0"/>
              <a:t> (related to provision of provider’s health care services, not protected by HIPAA…ethical though…</a:t>
            </a:r>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8</a:t>
            </a:fld>
            <a:endParaRPr lang="en-US" dirty="0"/>
          </a:p>
        </p:txBody>
      </p:sp>
    </p:spTree>
    <p:extLst>
      <p:ext uri="{BB962C8B-B14F-4D97-AF65-F5344CB8AC3E}">
        <p14:creationId xmlns:p14="http://schemas.microsoft.com/office/powerpoint/2010/main" val="105705148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80</a:t>
            </a:fld>
            <a:endParaRPr lang="en-US" dirty="0"/>
          </a:p>
        </p:txBody>
      </p:sp>
    </p:spTree>
    <p:extLst>
      <p:ext uri="{BB962C8B-B14F-4D97-AF65-F5344CB8AC3E}">
        <p14:creationId xmlns:p14="http://schemas.microsoft.com/office/powerpoint/2010/main" val="200420068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0" y="704850"/>
            <a:ext cx="3490913" cy="2619375"/>
          </a:xfrm>
        </p:spPr>
      </p:sp>
      <p:sp>
        <p:nvSpPr>
          <p:cNvPr id="3" name="Notes Placeholder 2"/>
          <p:cNvSpPr>
            <a:spLocks noGrp="1"/>
          </p:cNvSpPr>
          <p:nvPr>
            <p:ph type="body" idx="1"/>
          </p:nvPr>
        </p:nvSpPr>
        <p:spPr>
          <a:xfrm>
            <a:off x="710248" y="3627437"/>
            <a:ext cx="5681980" cy="5056903"/>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81</a:t>
            </a:fld>
            <a:endParaRPr lang="en-US" dirty="0"/>
          </a:p>
        </p:txBody>
      </p:sp>
    </p:spTree>
    <p:extLst>
      <p:ext uri="{BB962C8B-B14F-4D97-AF65-F5344CB8AC3E}">
        <p14:creationId xmlns:p14="http://schemas.microsoft.com/office/powerpoint/2010/main" val="2187218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341313"/>
            <a:ext cx="3978275" cy="2984500"/>
          </a:xfrm>
        </p:spPr>
      </p:sp>
      <p:sp>
        <p:nvSpPr>
          <p:cNvPr id="3" name="Notes Placeholder 2"/>
          <p:cNvSpPr>
            <a:spLocks noGrp="1"/>
          </p:cNvSpPr>
          <p:nvPr>
            <p:ph type="body" idx="1"/>
          </p:nvPr>
        </p:nvSpPr>
        <p:spPr>
          <a:xfrm>
            <a:off x="710248" y="3854334"/>
            <a:ext cx="5681980" cy="4830006"/>
          </a:xfrm>
        </p:spPr>
        <p:txBody>
          <a:bodyPr/>
          <a:lstStyle/>
          <a:p>
            <a:pPr defTabSz="941192">
              <a:defRPr/>
            </a:pPr>
            <a:r>
              <a:rPr lang="en-US" sz="1700" b="1" dirty="0"/>
              <a:t>What information is protected under HIPAA: Protected Health Information.</a:t>
            </a:r>
            <a:r>
              <a:rPr lang="en-US" sz="1700" dirty="0"/>
              <a:t> </a:t>
            </a:r>
          </a:p>
          <a:p>
            <a:pPr defTabSz="941192">
              <a:defRPr/>
            </a:pPr>
            <a:endParaRPr lang="en-US" sz="1700" dirty="0"/>
          </a:p>
          <a:p>
            <a:pPr defTabSz="941192">
              <a:defRPr/>
            </a:pPr>
            <a:r>
              <a:rPr lang="en-US" sz="1700" dirty="0"/>
              <a:t>Pretty much any information obtained about a person in the course of providing covered entity services is protected information</a:t>
            </a:r>
          </a:p>
          <a:p>
            <a:pPr defTabSz="941192">
              <a:defRPr/>
            </a:pPr>
            <a:endParaRPr lang="en-US" sz="1700" dirty="0"/>
          </a:p>
          <a:p>
            <a:r>
              <a:rPr lang="en-US" sz="1700" dirty="0"/>
              <a:t>HIPAA is  the more expansive law in terms of the information it protects.  Pretty much all information about an individual created or received by a covered entity is PHI under HIPAA</a:t>
            </a:r>
          </a:p>
          <a:p>
            <a:endParaRPr lang="en-US" sz="1700" dirty="0"/>
          </a:p>
          <a:p>
            <a:r>
              <a:rPr lang="en-US" sz="1700" dirty="0"/>
              <a:t>Even a uniquely assigned identifier such as a UCI is individually identifiable information under HIPAA.  </a:t>
            </a:r>
          </a:p>
          <a:p>
            <a:endParaRPr lang="en-US" sz="1700" dirty="0"/>
          </a:p>
          <a:p>
            <a:r>
              <a:rPr lang="en-US" sz="1700" dirty="0"/>
              <a:t>18 identifiers</a:t>
            </a:r>
          </a:p>
          <a:p>
            <a:endParaRPr lang="en-US" dirty="0"/>
          </a:p>
          <a:p>
            <a:r>
              <a:rPr lang="en-US" dirty="0"/>
              <a:t>So if interviewed person to write an article but not client</a:t>
            </a:r>
            <a:r>
              <a:rPr lang="en-US" baseline="0" dirty="0"/>
              <a:t> (related to provision of provider’s health care services, not protected by HIPAA…ethical though…</a:t>
            </a:r>
            <a:endParaRPr lang="en-US" dirty="0"/>
          </a:p>
        </p:txBody>
      </p:sp>
      <p:sp>
        <p:nvSpPr>
          <p:cNvPr id="4" name="Slide Number Placeholder 3"/>
          <p:cNvSpPr>
            <a:spLocks noGrp="1"/>
          </p:cNvSpPr>
          <p:nvPr>
            <p:ph type="sldNum" sz="quarter" idx="10"/>
          </p:nvPr>
        </p:nvSpPr>
        <p:spPr/>
        <p:txBody>
          <a:bodyPr/>
          <a:lstStyle/>
          <a:p>
            <a:fld id="{B0D5BE0E-08EE-4083-843B-5AE5294CBF1C}" type="slidenum">
              <a:rPr lang="en-US" smtClean="0"/>
              <a:t>9</a:t>
            </a:fld>
            <a:endParaRPr lang="en-US" dirty="0"/>
          </a:p>
        </p:txBody>
      </p:sp>
    </p:spTree>
    <p:extLst>
      <p:ext uri="{BB962C8B-B14F-4D97-AF65-F5344CB8AC3E}">
        <p14:creationId xmlns:p14="http://schemas.microsoft.com/office/powerpoint/2010/main" val="3412818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23622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hyperlink" Target="https://www.law.cornell.edu/cfr/text/34/part-99" TargetMode="External"/><Relationship Id="rId2" Type="http://schemas.openxmlformats.org/officeDocument/2006/relationships/notesSlide" Target="../notesSlides/notesSlide78.xml"/><Relationship Id="rId1" Type="http://schemas.openxmlformats.org/officeDocument/2006/relationships/slideLayout" Target="../slideLayouts/slideLayout3.xml"/><Relationship Id="rId6" Type="http://schemas.openxmlformats.org/officeDocument/2006/relationships/hyperlink" Target="https://www.hhs.gov/hipaa/for-professionals/index.html" TargetMode="External"/><Relationship Id="rId5" Type="http://schemas.openxmlformats.org/officeDocument/2006/relationships/hyperlink" Target="https://www.samhsa.gov/about-us/who-we-are/laws-regulations/confidentiality-regulations-faqs" TargetMode="External"/><Relationship Id="rId4" Type="http://schemas.openxmlformats.org/officeDocument/2006/relationships/hyperlink" Target="https://www.gpo.gov/fdsys/pkg/CFR-2017-title42-vol1/xml/CFR-2017-title42-vol1-part2.xml" TargetMode="Externa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90600"/>
            <a:ext cx="8153400" cy="1524000"/>
          </a:xfrm>
        </p:spPr>
        <p:txBody>
          <a:bodyPr/>
          <a:lstStyle/>
          <a:p>
            <a:pPr algn="ctr"/>
            <a:r>
              <a:rPr lang="en-US" dirty="0"/>
              <a:t>The Intersection of </a:t>
            </a:r>
            <a:br>
              <a:rPr lang="en-US" dirty="0"/>
            </a:br>
            <a:r>
              <a:rPr lang="en-US" dirty="0"/>
              <a:t>HIPAA and FERPA in the</a:t>
            </a:r>
            <a:br>
              <a:rPr lang="en-US" dirty="0"/>
            </a:br>
            <a:r>
              <a:rPr lang="en-US" dirty="0"/>
              <a:t>Behavioral Health System</a:t>
            </a:r>
            <a:br>
              <a:rPr lang="en-US" dirty="0"/>
            </a:br>
            <a:r>
              <a:rPr lang="en-US" dirty="0"/>
              <a:t>(with a little Part 2 on the side)</a:t>
            </a:r>
            <a:br>
              <a:rPr lang="en-US" dirty="0"/>
            </a:br>
            <a:r>
              <a:rPr lang="en-US" dirty="0"/>
              <a:t> </a:t>
            </a:r>
          </a:p>
        </p:txBody>
      </p:sp>
      <p:sp>
        <p:nvSpPr>
          <p:cNvPr id="3" name="Subtitle 2"/>
          <p:cNvSpPr>
            <a:spLocks noGrp="1"/>
          </p:cNvSpPr>
          <p:nvPr>
            <p:ph type="subTitle" idx="1"/>
          </p:nvPr>
        </p:nvSpPr>
        <p:spPr>
          <a:xfrm>
            <a:off x="2308224" y="4191000"/>
            <a:ext cx="4603752" cy="2132012"/>
          </a:xfrm>
        </p:spPr>
        <p:txBody>
          <a:bodyPr>
            <a:normAutofit/>
          </a:bodyPr>
          <a:lstStyle/>
          <a:p>
            <a:pPr algn="ctr"/>
            <a:endParaRPr lang="en-US" sz="2400" dirty="0"/>
          </a:p>
          <a:p>
            <a:pPr algn="ctr"/>
            <a:r>
              <a:rPr lang="en-US" sz="2400" dirty="0"/>
              <a:t>August 16, 2018</a:t>
            </a:r>
          </a:p>
          <a:p>
            <a:pPr algn="ctr"/>
            <a:endParaRPr lang="en-US" sz="2400" dirty="0"/>
          </a:p>
          <a:p>
            <a:pPr algn="ctr"/>
            <a:r>
              <a:rPr lang="en-US" sz="2400" dirty="0"/>
              <a:t>Christina L. Shaynak-Diaz</a:t>
            </a:r>
          </a:p>
          <a:p>
            <a:pPr algn="ctr"/>
            <a:r>
              <a:rPr lang="en-US" sz="2400" dirty="0"/>
              <a:t>Attorney at Law</a:t>
            </a:r>
          </a:p>
          <a:p>
            <a:pPr algn="ctr"/>
            <a:r>
              <a:rPr lang="en-US" sz="2400" dirty="0"/>
              <a:t>Shaynak-Diaz Law Office</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955" y="832356"/>
            <a:ext cx="7043208" cy="1523494"/>
          </a:xfrm>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a:xfrm>
            <a:off x="722049" y="2743200"/>
            <a:ext cx="7690114" cy="1156394"/>
          </a:xfrm>
        </p:spPr>
        <p:txBody>
          <a:bodyPr/>
          <a:lstStyle/>
          <a:p>
            <a:pPr algn="ctr"/>
            <a:r>
              <a:rPr lang="en-US" sz="4800" spc="0" dirty="0"/>
              <a:t>Permitted Disclosures</a:t>
            </a:r>
          </a:p>
        </p:txBody>
      </p:sp>
    </p:spTree>
    <p:extLst>
      <p:ext uri="{BB962C8B-B14F-4D97-AF65-F5344CB8AC3E}">
        <p14:creationId xmlns:p14="http://schemas.microsoft.com/office/powerpoint/2010/main" val="267284296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381000"/>
            <a:ext cx="8382000" cy="498598"/>
          </a:xfrm>
        </p:spPr>
        <p:txBody>
          <a:bodyPr>
            <a:normAutofit/>
          </a:bodyPr>
          <a:lstStyle/>
          <a:p>
            <a:pPr algn="ctr"/>
            <a:r>
              <a:rPr lang="en-US" sz="3600" dirty="0"/>
              <a:t>Applicable HIPAA-Permitted Disclosures</a:t>
            </a:r>
          </a:p>
        </p:txBody>
      </p:sp>
      <p:sp>
        <p:nvSpPr>
          <p:cNvPr id="3" name="Text Placeholder 2"/>
          <p:cNvSpPr>
            <a:spLocks noGrp="1"/>
          </p:cNvSpPr>
          <p:nvPr>
            <p:ph type="body" sz="quarter" idx="10"/>
          </p:nvPr>
        </p:nvSpPr>
        <p:spPr>
          <a:xfrm>
            <a:off x="228600" y="1066800"/>
            <a:ext cx="8686800" cy="5334000"/>
          </a:xfrm>
        </p:spPr>
        <p:txBody>
          <a:bodyPr>
            <a:normAutofit lnSpcReduction="10000"/>
          </a:bodyPr>
          <a:lstStyle/>
          <a:p>
            <a:pPr marL="0" indent="0">
              <a:buNone/>
            </a:pPr>
            <a:r>
              <a:rPr lang="en-US" sz="2800" dirty="0"/>
              <a:t>Treatment, Payment and Health Care Operations:</a:t>
            </a:r>
          </a:p>
          <a:p>
            <a:r>
              <a:rPr lang="en-US" sz="2800" dirty="0"/>
              <a:t>Disclosures for </a:t>
            </a:r>
            <a:r>
              <a:rPr lang="en-US" sz="2800" dirty="0">
                <a:solidFill>
                  <a:schemeClr val="tx2"/>
                </a:solidFill>
              </a:rPr>
              <a:t>own treatment, payment and health care operations activities </a:t>
            </a:r>
          </a:p>
          <a:p>
            <a:r>
              <a:rPr lang="en-US" sz="2800" dirty="0"/>
              <a:t>Disclosures for </a:t>
            </a:r>
            <a:r>
              <a:rPr lang="en-US" sz="2800" dirty="0">
                <a:solidFill>
                  <a:schemeClr val="tx2"/>
                </a:solidFill>
              </a:rPr>
              <a:t>treatment activities of a health care provider </a:t>
            </a:r>
          </a:p>
          <a:p>
            <a:pPr lvl="1"/>
            <a:r>
              <a:rPr lang="en-US" sz="2400" dirty="0"/>
              <a:t>Does not have to be a HIPAA-covered health care provider</a:t>
            </a:r>
          </a:p>
          <a:p>
            <a:pPr lvl="1"/>
            <a:r>
              <a:rPr lang="en-US" sz="2400" dirty="0"/>
              <a:t>exchange of information wide open between mental health and physical treatment providers if purpose falls within the definition of “</a:t>
            </a:r>
            <a:r>
              <a:rPr lang="en-US" sz="2400" dirty="0">
                <a:solidFill>
                  <a:schemeClr val="accent1"/>
                </a:solidFill>
              </a:rPr>
              <a:t>treatment</a:t>
            </a:r>
            <a:r>
              <a:rPr lang="en-US" sz="2400" dirty="0"/>
              <a:t>”</a:t>
            </a:r>
          </a:p>
          <a:p>
            <a:r>
              <a:rPr lang="en-US" sz="2800" dirty="0">
                <a:solidFill>
                  <a:schemeClr val="tx2"/>
                </a:solidFill>
              </a:rPr>
              <a:t>Treatment </a:t>
            </a:r>
            <a:r>
              <a:rPr lang="en-US" sz="2800" dirty="0"/>
              <a:t>includes the </a:t>
            </a:r>
            <a:r>
              <a:rPr lang="en-US" sz="2800" i="1" dirty="0"/>
              <a:t>coordination, or management of health care and related services among health care providers, consultation between health care providers regarding a patient, or the referral of a patient from one health care provider to another</a:t>
            </a:r>
            <a:endParaRPr lang="en-US" sz="2800" dirty="0"/>
          </a:p>
          <a:p>
            <a:endParaRPr lang="en-US" sz="2800" dirty="0"/>
          </a:p>
          <a:p>
            <a:pPr marL="0" indent="0">
              <a:buNone/>
            </a:pPr>
            <a:endParaRPr lang="en-US" dirty="0"/>
          </a:p>
        </p:txBody>
      </p:sp>
    </p:spTree>
    <p:extLst>
      <p:ext uri="{BB962C8B-B14F-4D97-AF65-F5344CB8AC3E}">
        <p14:creationId xmlns:p14="http://schemas.microsoft.com/office/powerpoint/2010/main" val="152960359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381000"/>
            <a:ext cx="8382000" cy="498598"/>
          </a:xfrm>
        </p:spPr>
        <p:txBody>
          <a:bodyPr>
            <a:normAutofit/>
          </a:bodyPr>
          <a:lstStyle/>
          <a:p>
            <a:pPr algn="ctr"/>
            <a:r>
              <a:rPr lang="en-US" sz="3600" dirty="0"/>
              <a:t>Applicable HIPAA-Permitted Disclosures</a:t>
            </a:r>
          </a:p>
        </p:txBody>
      </p:sp>
      <p:sp>
        <p:nvSpPr>
          <p:cNvPr id="3" name="Text Placeholder 2"/>
          <p:cNvSpPr>
            <a:spLocks noGrp="1"/>
          </p:cNvSpPr>
          <p:nvPr>
            <p:ph type="body" sz="quarter" idx="10"/>
          </p:nvPr>
        </p:nvSpPr>
        <p:spPr>
          <a:xfrm>
            <a:off x="228600" y="1066800"/>
            <a:ext cx="8686800" cy="5562600"/>
          </a:xfrm>
        </p:spPr>
        <p:txBody>
          <a:bodyPr>
            <a:normAutofit fontScale="92500" lnSpcReduction="20000"/>
          </a:bodyPr>
          <a:lstStyle/>
          <a:p>
            <a:r>
              <a:rPr lang="en-US" sz="2800" dirty="0"/>
              <a:t>As Required by State or Federal Law</a:t>
            </a:r>
          </a:p>
          <a:p>
            <a:pPr lvl="1"/>
            <a:r>
              <a:rPr lang="en-US" sz="2400" dirty="0"/>
              <a:t>Pursuant to a mandate contained in law that compels an entity to make a use or disclosure of protected health information and that is enforceable in a court of law. </a:t>
            </a:r>
          </a:p>
          <a:p>
            <a:pPr lvl="1"/>
            <a:r>
              <a:rPr lang="en-US" sz="2400" dirty="0"/>
              <a:t>Examples:  court order, court-issued subpoena, statutes or regulations that require production of information</a:t>
            </a:r>
          </a:p>
          <a:p>
            <a:endParaRPr lang="en-US" sz="2800" dirty="0"/>
          </a:p>
          <a:p>
            <a:r>
              <a:rPr lang="en-US" sz="2800" dirty="0"/>
              <a:t>Reports of Child Abuse or Neglect</a:t>
            </a:r>
          </a:p>
          <a:p>
            <a:pPr lvl="1"/>
            <a:r>
              <a:rPr lang="en-US" sz="2400" dirty="0"/>
              <a:t>To a public health authority or other appropriate government authority authorized to receive such reports</a:t>
            </a:r>
          </a:p>
          <a:p>
            <a:endParaRPr lang="en-US" sz="2800" dirty="0"/>
          </a:p>
          <a:p>
            <a:r>
              <a:rPr lang="en-US" sz="2800" dirty="0"/>
              <a:t>To Reduce or Prevent a Serious Threat to Public Health and Safety</a:t>
            </a:r>
          </a:p>
          <a:p>
            <a:pPr lvl="1"/>
            <a:r>
              <a:rPr lang="en-US" sz="2400" dirty="0"/>
              <a:t>Prevent or lessen serious and imminent threat to health or safety of the person, other persons or the public</a:t>
            </a:r>
          </a:p>
          <a:p>
            <a:pPr marL="342900" lvl="1" indent="0" algn="ctr">
              <a:buNone/>
            </a:pPr>
            <a:r>
              <a:rPr lang="en-US" sz="2400" dirty="0"/>
              <a:t>AND</a:t>
            </a:r>
          </a:p>
          <a:p>
            <a:pPr lvl="1"/>
            <a:r>
              <a:rPr lang="en-US" sz="2400" dirty="0"/>
              <a:t>Disclosure is to person/persons reasonably able to prevent or less the threat  (e.g. law enforcement, school, </a:t>
            </a:r>
            <a:r>
              <a:rPr lang="en-US" sz="2400" dirty="0" err="1"/>
              <a:t>etc</a:t>
            </a:r>
            <a:r>
              <a:rPr lang="en-US" sz="2400" dirty="0"/>
              <a:t>)</a:t>
            </a:r>
            <a:endParaRPr lang="en-US" sz="2800" dirty="0"/>
          </a:p>
          <a:p>
            <a:pPr marL="0" indent="0">
              <a:buNone/>
            </a:pPr>
            <a:endParaRPr lang="en-US" dirty="0"/>
          </a:p>
        </p:txBody>
      </p:sp>
    </p:spTree>
    <p:extLst>
      <p:ext uri="{BB962C8B-B14F-4D97-AF65-F5344CB8AC3E}">
        <p14:creationId xmlns:p14="http://schemas.microsoft.com/office/powerpoint/2010/main" val="264200396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553998"/>
          </a:xfrm>
        </p:spPr>
        <p:txBody>
          <a:bodyPr/>
          <a:lstStyle/>
          <a:p>
            <a:pPr algn="ctr"/>
            <a:r>
              <a:rPr lang="en-US" sz="4000" dirty="0"/>
              <a:t>HIPAA: De-Identified PHI</a:t>
            </a:r>
          </a:p>
        </p:txBody>
      </p:sp>
      <p:sp>
        <p:nvSpPr>
          <p:cNvPr id="3" name="Text Placeholder 2"/>
          <p:cNvSpPr>
            <a:spLocks noGrp="1"/>
          </p:cNvSpPr>
          <p:nvPr>
            <p:ph type="body" sz="quarter" idx="10"/>
          </p:nvPr>
        </p:nvSpPr>
        <p:spPr>
          <a:xfrm>
            <a:off x="228600" y="1066800"/>
            <a:ext cx="8686800" cy="5473806"/>
          </a:xfrm>
        </p:spPr>
        <p:txBody>
          <a:bodyPr/>
          <a:lstStyle/>
          <a:p>
            <a:r>
              <a:rPr lang="en-US" sz="2800" dirty="0"/>
              <a:t>Requires:</a:t>
            </a:r>
          </a:p>
          <a:p>
            <a:pPr marL="0" indent="0">
              <a:buNone/>
            </a:pPr>
            <a:endParaRPr lang="en-US" sz="1100" dirty="0"/>
          </a:p>
          <a:p>
            <a:pPr lvl="1"/>
            <a:r>
              <a:rPr lang="en-US" sz="2400" dirty="0"/>
              <a:t>Removal of 18 specified identifiers (including elements of dates (except year), unique identifiers, state/city, zip code in most instances) of the individual and individual’s relatives/household members/employers AND  remaining info could be used to identify individual</a:t>
            </a:r>
          </a:p>
          <a:p>
            <a:pPr marL="342900" lvl="1" indent="0">
              <a:buNone/>
            </a:pPr>
            <a:endParaRPr lang="en-US" sz="1000" dirty="0"/>
          </a:p>
          <a:p>
            <a:pPr marL="517525" lvl="1" indent="0" algn="ctr">
              <a:buNone/>
            </a:pPr>
            <a:r>
              <a:rPr lang="en-US" sz="3200" dirty="0"/>
              <a:t>OR</a:t>
            </a:r>
          </a:p>
          <a:p>
            <a:pPr marL="517525" lvl="1" indent="0" algn="ctr">
              <a:buNone/>
            </a:pPr>
            <a:endParaRPr lang="en-US" sz="1000" dirty="0"/>
          </a:p>
          <a:p>
            <a:pPr lvl="1"/>
            <a:r>
              <a:rPr lang="en-US" sz="2400" dirty="0"/>
              <a:t>Statistically determined to not be identifiable</a:t>
            </a:r>
          </a:p>
          <a:p>
            <a:pPr lvl="1"/>
            <a:endParaRPr lang="en-US" dirty="0"/>
          </a:p>
          <a:p>
            <a:r>
              <a:rPr lang="en-US" sz="2800" dirty="0"/>
              <a:t>Pretty much leaves aggregate information for reporting or statistical purposes</a:t>
            </a:r>
          </a:p>
          <a:p>
            <a:endParaRPr lang="en-US" dirty="0"/>
          </a:p>
        </p:txBody>
      </p:sp>
    </p:spTree>
    <p:extLst>
      <p:ext uri="{BB962C8B-B14F-4D97-AF65-F5344CB8AC3E}">
        <p14:creationId xmlns:p14="http://schemas.microsoft.com/office/powerpoint/2010/main" val="59219131"/>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838200"/>
            <a:ext cx="8382000" cy="609398"/>
          </a:xfrm>
        </p:spPr>
        <p:txBody>
          <a:bodyPr/>
          <a:lstStyle/>
          <a:p>
            <a:pPr algn="ctr"/>
            <a:r>
              <a:rPr lang="en-US" sz="4400" dirty="0"/>
              <a:t>Re-disclosures of PHI</a:t>
            </a:r>
          </a:p>
        </p:txBody>
      </p:sp>
      <p:sp>
        <p:nvSpPr>
          <p:cNvPr id="3" name="Text Placeholder 2"/>
          <p:cNvSpPr>
            <a:spLocks noGrp="1"/>
          </p:cNvSpPr>
          <p:nvPr>
            <p:ph type="body" sz="quarter" idx="10"/>
          </p:nvPr>
        </p:nvSpPr>
        <p:spPr>
          <a:xfrm>
            <a:off x="419100" y="2057400"/>
            <a:ext cx="8534400" cy="2348335"/>
          </a:xfrm>
        </p:spPr>
        <p:txBody>
          <a:bodyPr/>
          <a:lstStyle/>
          <a:p>
            <a:pPr marL="0" lvl="0" indent="0">
              <a:buNone/>
            </a:pPr>
            <a:endParaRPr lang="en-US" sz="600" dirty="0"/>
          </a:p>
          <a:p>
            <a:r>
              <a:rPr lang="en-US" sz="2800" dirty="0"/>
              <a:t>No prohibition if a non-covered entity unless contractually bound to not re-disclose or another law applies</a:t>
            </a:r>
          </a:p>
          <a:p>
            <a:pPr marL="0" indent="0">
              <a:buNone/>
            </a:pPr>
            <a:endParaRPr lang="en-US" sz="2800" dirty="0"/>
          </a:p>
          <a:p>
            <a:endParaRPr lang="en-US" dirty="0"/>
          </a:p>
        </p:txBody>
      </p:sp>
    </p:spTree>
    <p:extLst>
      <p:ext uri="{BB962C8B-B14F-4D97-AF65-F5344CB8AC3E}">
        <p14:creationId xmlns:p14="http://schemas.microsoft.com/office/powerpoint/2010/main" val="386837681"/>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667000"/>
            <a:ext cx="7681913" cy="1523495"/>
          </a:xfrm>
        </p:spPr>
        <p:txBody>
          <a:bodyPr/>
          <a:lstStyle/>
          <a:p>
            <a:pPr algn="ctr"/>
            <a:r>
              <a:rPr lang="en-US" i="1" dirty="0"/>
              <a:t>Providing Consent</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81994571"/>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18795"/>
          </a:xfrm>
        </p:spPr>
        <p:txBody>
          <a:bodyPr/>
          <a:lstStyle/>
          <a:p>
            <a:pPr algn="ctr"/>
            <a:r>
              <a:rPr lang="en-US" sz="4400" dirty="0"/>
              <a:t>Minors and Consent for Treatment</a:t>
            </a:r>
            <a:br>
              <a:rPr lang="en-US" sz="4400" dirty="0"/>
            </a:br>
            <a:r>
              <a:rPr lang="en-US" sz="4400" dirty="0"/>
              <a:t>HIPAA/State law</a:t>
            </a:r>
          </a:p>
        </p:txBody>
      </p:sp>
      <p:sp>
        <p:nvSpPr>
          <p:cNvPr id="3" name="Text Placeholder 2"/>
          <p:cNvSpPr>
            <a:spLocks noGrp="1"/>
          </p:cNvSpPr>
          <p:nvPr>
            <p:ph type="body" sz="quarter" idx="10"/>
          </p:nvPr>
        </p:nvSpPr>
        <p:spPr>
          <a:xfrm>
            <a:off x="228600" y="1523999"/>
            <a:ext cx="8686800" cy="5062924"/>
          </a:xfrm>
        </p:spPr>
        <p:txBody>
          <a:bodyPr/>
          <a:lstStyle/>
          <a:p>
            <a:r>
              <a:rPr lang="en-US" sz="3000" dirty="0"/>
              <a:t>Generally, parent/legal guardian must consent to provision of MH services</a:t>
            </a:r>
          </a:p>
          <a:p>
            <a:pPr marL="0" indent="0">
              <a:buNone/>
            </a:pPr>
            <a:endParaRPr lang="en-US" sz="3000" dirty="0"/>
          </a:p>
          <a:p>
            <a:r>
              <a:rPr lang="en-US" sz="3000" dirty="0"/>
              <a:t>Confidential MH Services (ORC 5122.04)</a:t>
            </a:r>
          </a:p>
          <a:p>
            <a:pPr lvl="1"/>
            <a:r>
              <a:rPr lang="en-US" sz="2200" dirty="0"/>
              <a:t>14 years or older</a:t>
            </a:r>
          </a:p>
          <a:p>
            <a:pPr lvl="1"/>
            <a:r>
              <a:rPr lang="en-US" sz="2200" dirty="0"/>
              <a:t>Outpatient MH Services only, No medication</a:t>
            </a:r>
          </a:p>
          <a:p>
            <a:pPr lvl="1"/>
            <a:r>
              <a:rPr lang="en-US" sz="2200" dirty="0"/>
              <a:t>By “Mental Health Professional”</a:t>
            </a:r>
          </a:p>
          <a:p>
            <a:pPr lvl="1"/>
            <a:r>
              <a:rPr lang="en-US" sz="2200" dirty="0"/>
              <a:t>Limit: Earlier of 6 sessions or 30 days</a:t>
            </a:r>
          </a:p>
          <a:p>
            <a:pPr lvl="1"/>
            <a:r>
              <a:rPr lang="en-US" sz="2200" dirty="0"/>
              <a:t>Informing parent/guardian of services permitted only if MH professional determines compelling need for disclosure exists based on substantial </a:t>
            </a:r>
            <a:r>
              <a:rPr lang="en-US" sz="2200" dirty="0" err="1"/>
              <a:t>probablility</a:t>
            </a:r>
            <a:r>
              <a:rPr lang="en-US" sz="2200" dirty="0"/>
              <a:t> of harm to minor or other persons</a:t>
            </a:r>
          </a:p>
          <a:p>
            <a:pPr lvl="2"/>
            <a:r>
              <a:rPr lang="en-US" sz="2200" dirty="0"/>
              <a:t>Must first notify minor of intent to inform</a:t>
            </a:r>
          </a:p>
          <a:p>
            <a:pPr lvl="1"/>
            <a:r>
              <a:rPr lang="en-US" sz="2200" dirty="0"/>
              <a:t>Parent/guardian not liable for payment for services</a:t>
            </a:r>
          </a:p>
        </p:txBody>
      </p:sp>
    </p:spTree>
    <p:extLst>
      <p:ext uri="{BB962C8B-B14F-4D97-AF65-F5344CB8AC3E}">
        <p14:creationId xmlns:p14="http://schemas.microsoft.com/office/powerpoint/2010/main" val="76297399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819564"/>
            <a:ext cx="7681913" cy="1523495"/>
          </a:xfrm>
        </p:spPr>
        <p:txBody>
          <a:bodyPr/>
          <a:lstStyle/>
          <a:p>
            <a:pPr algn="ctr"/>
            <a:r>
              <a:rPr lang="en-US" i="1" dirty="0"/>
              <a:t>Parental Access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39462973"/>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382000" cy="553998"/>
          </a:xfrm>
        </p:spPr>
        <p:txBody>
          <a:bodyPr/>
          <a:lstStyle/>
          <a:p>
            <a:pPr algn="ctr"/>
            <a:r>
              <a:rPr lang="en-US" sz="4000" dirty="0"/>
              <a:t>Parent Access to Minor’s PHI</a:t>
            </a:r>
          </a:p>
        </p:txBody>
      </p:sp>
      <p:sp>
        <p:nvSpPr>
          <p:cNvPr id="3" name="Text Placeholder 2"/>
          <p:cNvSpPr>
            <a:spLocks noGrp="1"/>
          </p:cNvSpPr>
          <p:nvPr>
            <p:ph type="body" sz="quarter" idx="10"/>
          </p:nvPr>
        </p:nvSpPr>
        <p:spPr>
          <a:xfrm>
            <a:off x="381000" y="1219200"/>
            <a:ext cx="8534400" cy="5318379"/>
          </a:xfrm>
        </p:spPr>
        <p:txBody>
          <a:bodyPr/>
          <a:lstStyle/>
          <a:p>
            <a:r>
              <a:rPr lang="en-US" dirty="0"/>
              <a:t>HIPAA permits disclosure to parents/guardians as “personal representative” of child and state law requires it </a:t>
            </a:r>
          </a:p>
          <a:p>
            <a:pPr lvl="1"/>
            <a:r>
              <a:rPr lang="en-US" dirty="0"/>
              <a:t>Exceptions: child received services confidentially (unless necessary to avert serious threat) or potential abuse/neglect/endangerment situation to which HIPAA exception applies</a:t>
            </a:r>
          </a:p>
          <a:p>
            <a:pPr marL="517525" lvl="1" indent="0">
              <a:buNone/>
            </a:pPr>
            <a:endParaRPr lang="en-US" dirty="0"/>
          </a:p>
          <a:p>
            <a:r>
              <a:rPr lang="en-US" dirty="0"/>
              <a:t>Disclosures to non-custodial parents</a:t>
            </a:r>
          </a:p>
          <a:p>
            <a:pPr lvl="1"/>
            <a:r>
              <a:rPr lang="en-US" dirty="0"/>
              <a:t>Both parents entitled to receive unless court order presented to provider stating otherwise</a:t>
            </a:r>
          </a:p>
          <a:p>
            <a:pPr lvl="1"/>
            <a:endParaRPr lang="en-US" dirty="0"/>
          </a:p>
        </p:txBody>
      </p:sp>
    </p:spTree>
    <p:extLst>
      <p:ext uri="{BB962C8B-B14F-4D97-AF65-F5344CB8AC3E}">
        <p14:creationId xmlns:p14="http://schemas.microsoft.com/office/powerpoint/2010/main" val="417390256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819564"/>
            <a:ext cx="7681913" cy="1523495"/>
          </a:xfrm>
        </p:spPr>
        <p:txBody>
          <a:bodyPr/>
          <a:lstStyle/>
          <a:p>
            <a:pPr algn="ctr"/>
            <a:r>
              <a:rPr lang="en-US" i="1" dirty="0"/>
              <a:t>Authorizing Disclosures</a:t>
            </a:r>
            <a:br>
              <a:rPr lang="en-US" i="1" dirty="0"/>
            </a:br>
            <a:endParaRPr lang="en-US" i="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0158182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38200"/>
            <a:ext cx="8382000" cy="664797"/>
          </a:xfrm>
        </p:spPr>
        <p:txBody>
          <a:bodyPr/>
          <a:lstStyle/>
          <a:p>
            <a:pPr algn="ctr"/>
            <a:r>
              <a:rPr lang="en-US" dirty="0"/>
              <a:t>Overview of Presentation</a:t>
            </a:r>
          </a:p>
        </p:txBody>
      </p:sp>
      <p:sp>
        <p:nvSpPr>
          <p:cNvPr id="3" name="Text Placeholder 2"/>
          <p:cNvSpPr>
            <a:spLocks noGrp="1"/>
          </p:cNvSpPr>
          <p:nvPr>
            <p:ph type="body" sz="quarter" idx="10"/>
          </p:nvPr>
        </p:nvSpPr>
        <p:spPr>
          <a:xfrm>
            <a:off x="762000" y="2057400"/>
            <a:ext cx="7620000" cy="4431983"/>
          </a:xfrm>
        </p:spPr>
        <p:txBody>
          <a:bodyPr/>
          <a:lstStyle/>
          <a:p>
            <a:pPr>
              <a:lnSpc>
                <a:spcPct val="100000"/>
              </a:lnSpc>
            </a:pPr>
            <a:r>
              <a:rPr lang="en-US" dirty="0"/>
              <a:t>Federal Confidentiality Laws: HIPAA, 42 CFR Part 2 and FERPA</a:t>
            </a:r>
          </a:p>
          <a:p>
            <a:pPr>
              <a:lnSpc>
                <a:spcPct val="100000"/>
              </a:lnSpc>
            </a:pPr>
            <a:r>
              <a:rPr lang="en-US" dirty="0"/>
              <a:t>Applicability to Student BH Records </a:t>
            </a:r>
          </a:p>
          <a:p>
            <a:pPr>
              <a:lnSpc>
                <a:spcPct val="100000"/>
              </a:lnSpc>
            </a:pPr>
            <a:r>
              <a:rPr lang="en-US" dirty="0"/>
              <a:t>Scenarios</a:t>
            </a:r>
          </a:p>
          <a:p>
            <a:pPr>
              <a:lnSpc>
                <a:spcPct val="100000"/>
              </a:lnSpc>
            </a:pPr>
            <a:r>
              <a:rPr lang="en-US" dirty="0"/>
              <a:t>Strategies</a:t>
            </a:r>
          </a:p>
          <a:p>
            <a:pPr>
              <a:lnSpc>
                <a:spcPct val="100000"/>
              </a:lnSpc>
            </a:pPr>
            <a:r>
              <a:rPr lang="en-US" dirty="0"/>
              <a:t>Resources</a:t>
            </a:r>
          </a:p>
          <a:p>
            <a:endParaRPr lang="en-US" dirty="0"/>
          </a:p>
          <a:p>
            <a:pPr marL="0" indent="0">
              <a:buNone/>
            </a:pPr>
            <a:endParaRPr lang="en-US" dirty="0"/>
          </a:p>
        </p:txBody>
      </p:sp>
    </p:spTree>
    <p:extLst>
      <p:ext uri="{BB962C8B-B14F-4D97-AF65-F5344CB8AC3E}">
        <p14:creationId xmlns:p14="http://schemas.microsoft.com/office/powerpoint/2010/main" val="2702622646"/>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10005"/>
            <a:ext cx="8382000" cy="1218795"/>
          </a:xfrm>
        </p:spPr>
        <p:txBody>
          <a:bodyPr/>
          <a:lstStyle/>
          <a:p>
            <a:pPr algn="ctr"/>
            <a:r>
              <a:rPr lang="en-US" sz="4400" dirty="0"/>
              <a:t>Disclosure of Minor’s PHI to 3</a:t>
            </a:r>
            <a:r>
              <a:rPr lang="en-US" sz="4400" baseline="30000" dirty="0"/>
              <a:t>rd</a:t>
            </a:r>
            <a:r>
              <a:rPr lang="en-US" sz="4400" dirty="0"/>
              <a:t> Parties</a:t>
            </a:r>
            <a:br>
              <a:rPr lang="en-US" sz="4400" dirty="0"/>
            </a:br>
            <a:endParaRPr lang="en-US" sz="4400" dirty="0"/>
          </a:p>
        </p:txBody>
      </p:sp>
      <p:sp>
        <p:nvSpPr>
          <p:cNvPr id="3" name="Text Placeholder 2"/>
          <p:cNvSpPr>
            <a:spLocks noGrp="1"/>
          </p:cNvSpPr>
          <p:nvPr>
            <p:ph type="body" sz="quarter" idx="10"/>
          </p:nvPr>
        </p:nvSpPr>
        <p:spPr>
          <a:xfrm>
            <a:off x="381000" y="1828800"/>
            <a:ext cx="8534400" cy="3342453"/>
          </a:xfrm>
        </p:spPr>
        <p:txBody>
          <a:bodyPr/>
          <a:lstStyle/>
          <a:p>
            <a:pPr marL="517525" lvl="1" indent="0">
              <a:buNone/>
            </a:pPr>
            <a:endParaRPr lang="en-US" dirty="0"/>
          </a:p>
          <a:p>
            <a:r>
              <a:rPr lang="en-US" dirty="0"/>
              <a:t>Parent/legal guardian must provide authorization (parent is “personal representative”) </a:t>
            </a:r>
          </a:p>
          <a:p>
            <a:pPr marL="0" indent="0">
              <a:buNone/>
            </a:pPr>
            <a:endParaRPr lang="en-US" dirty="0"/>
          </a:p>
          <a:p>
            <a:r>
              <a:rPr lang="en-US" dirty="0"/>
              <a:t>If receiving confidential services, minor must provide authorization (parent is not “personal representative”) </a:t>
            </a:r>
          </a:p>
        </p:txBody>
      </p:sp>
    </p:spTree>
    <p:extLst>
      <p:ext uri="{BB962C8B-B14F-4D97-AF65-F5344CB8AC3E}">
        <p14:creationId xmlns:p14="http://schemas.microsoft.com/office/powerpoint/2010/main" val="3478406486"/>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955" y="832356"/>
            <a:ext cx="7043208" cy="1523494"/>
          </a:xfrm>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a:xfrm>
            <a:off x="743820" y="2662458"/>
            <a:ext cx="7690114" cy="1384994"/>
          </a:xfrm>
        </p:spPr>
        <p:txBody>
          <a:bodyPr/>
          <a:lstStyle/>
          <a:p>
            <a:pPr algn="ctr"/>
            <a:r>
              <a:rPr lang="en-US" sz="4000" spc="0" dirty="0"/>
              <a:t>Federal Drug and Alcohol Confidentiality Law</a:t>
            </a:r>
          </a:p>
          <a:p>
            <a:pPr algn="ctr"/>
            <a:r>
              <a:rPr lang="en-US" sz="4000" spc="0" dirty="0"/>
              <a:t>(42 CFR Part)</a:t>
            </a:r>
          </a:p>
        </p:txBody>
      </p:sp>
    </p:spTree>
    <p:extLst>
      <p:ext uri="{BB962C8B-B14F-4D97-AF65-F5344CB8AC3E}">
        <p14:creationId xmlns:p14="http://schemas.microsoft.com/office/powerpoint/2010/main" val="4060984927"/>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04800"/>
            <a:ext cx="8382000" cy="498598"/>
          </a:xfrm>
        </p:spPr>
        <p:txBody>
          <a:bodyPr/>
          <a:lstStyle/>
          <a:p>
            <a:pPr algn="ctr"/>
            <a:r>
              <a:rPr lang="en-US" sz="3600" dirty="0"/>
              <a:t>Part 2 - Covered Programs/Providers</a:t>
            </a:r>
          </a:p>
        </p:txBody>
      </p:sp>
      <p:sp>
        <p:nvSpPr>
          <p:cNvPr id="3" name="Text Placeholder 2"/>
          <p:cNvSpPr>
            <a:spLocks noGrp="1"/>
          </p:cNvSpPr>
          <p:nvPr>
            <p:ph type="body" sz="quarter" idx="10"/>
          </p:nvPr>
        </p:nvSpPr>
        <p:spPr>
          <a:xfrm>
            <a:off x="228600" y="1066799"/>
            <a:ext cx="8610600" cy="5687711"/>
          </a:xfrm>
        </p:spPr>
        <p:txBody>
          <a:bodyPr/>
          <a:lstStyle/>
          <a:p>
            <a:pPr marL="0" indent="0">
              <a:buNone/>
            </a:pPr>
            <a:r>
              <a:rPr lang="en-US" sz="2800" dirty="0"/>
              <a:t>“Federally Assisted” Drug and Alcohol “Programs”</a:t>
            </a:r>
            <a:endParaRPr lang="en-US" dirty="0"/>
          </a:p>
          <a:p>
            <a:r>
              <a:rPr lang="en-US" sz="2800" dirty="0"/>
              <a:t>“Program” includes:</a:t>
            </a:r>
          </a:p>
          <a:p>
            <a:pPr lvl="1"/>
            <a:r>
              <a:rPr lang="en-US" sz="2400" dirty="0"/>
              <a:t>Individuals/entities that hold themselves out as providing substance use disorder diagnosis, treatment or referral for treatment</a:t>
            </a:r>
          </a:p>
          <a:p>
            <a:pPr lvl="1"/>
            <a:r>
              <a:rPr lang="en-US" sz="2400" dirty="0"/>
              <a:t>An identified unit within a general medical facility that holds itself out as providing such services</a:t>
            </a:r>
          </a:p>
          <a:p>
            <a:pPr lvl="1"/>
            <a:r>
              <a:rPr lang="en-US" sz="2400" dirty="0"/>
              <a:t>Medical personnel or other staff in a general medical care facility whose primary function is the provision of such services and who are identified as such  providers</a:t>
            </a:r>
          </a:p>
          <a:p>
            <a:pPr marL="517525" lvl="1" indent="0">
              <a:buNone/>
            </a:pPr>
            <a:endParaRPr lang="en-US" dirty="0"/>
          </a:p>
          <a:p>
            <a:r>
              <a:rPr lang="en-US" dirty="0"/>
              <a:t>A</a:t>
            </a:r>
            <a:r>
              <a:rPr lang="en-US" sz="2800" dirty="0"/>
              <a:t>ll of Ohio’s community addiction treatment providers are Part 2 covered programs</a:t>
            </a:r>
          </a:p>
          <a:p>
            <a:endParaRPr lang="en-US" dirty="0"/>
          </a:p>
        </p:txBody>
      </p:sp>
    </p:spTree>
    <p:extLst>
      <p:ext uri="{BB962C8B-B14F-4D97-AF65-F5344CB8AC3E}">
        <p14:creationId xmlns:p14="http://schemas.microsoft.com/office/powerpoint/2010/main" val="269600478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482" y="470103"/>
            <a:ext cx="8382000" cy="609398"/>
          </a:xfrm>
        </p:spPr>
        <p:txBody>
          <a:bodyPr/>
          <a:lstStyle/>
          <a:p>
            <a:pPr algn="ctr"/>
            <a:r>
              <a:rPr lang="en-US" sz="4400" dirty="0"/>
              <a:t>Prevention Programs</a:t>
            </a:r>
          </a:p>
        </p:txBody>
      </p:sp>
      <p:sp>
        <p:nvSpPr>
          <p:cNvPr id="3" name="Text Placeholder 2"/>
          <p:cNvSpPr>
            <a:spLocks noGrp="1"/>
          </p:cNvSpPr>
          <p:nvPr>
            <p:ph type="body" sz="quarter" idx="10"/>
          </p:nvPr>
        </p:nvSpPr>
        <p:spPr>
          <a:xfrm>
            <a:off x="388882" y="1447800"/>
            <a:ext cx="8526518" cy="3415475"/>
          </a:xfrm>
        </p:spPr>
        <p:txBody>
          <a:bodyPr/>
          <a:lstStyle/>
          <a:p>
            <a:pPr marL="1258888" lvl="3" indent="0">
              <a:buNone/>
            </a:pPr>
            <a:endParaRPr lang="en-US" altLang="en-US" sz="800" dirty="0"/>
          </a:p>
          <a:p>
            <a:pPr marL="0" indent="0">
              <a:buNone/>
            </a:pPr>
            <a:endParaRPr lang="en-US" altLang="en-US" sz="2800" dirty="0"/>
          </a:p>
          <a:p>
            <a:r>
              <a:rPr lang="en-US" altLang="en-US" sz="2800" dirty="0"/>
              <a:t>Covered, not covered, covered, NOT COVERED!</a:t>
            </a:r>
          </a:p>
          <a:p>
            <a:pPr marL="0" indent="0">
              <a:buNone/>
            </a:pPr>
            <a:endParaRPr lang="en-US" altLang="en-US" sz="2800" dirty="0"/>
          </a:p>
          <a:p>
            <a:r>
              <a:rPr lang="en-US" altLang="en-US" sz="2800" dirty="0"/>
              <a:t>Per SAMHSA commentary in January 2018 on the applicability of 42 CFR Part 2 to prevention programs - “such programs are not covered by the definition of a part 2 program”</a:t>
            </a:r>
            <a:endParaRPr lang="en-US" altLang="en-US" dirty="0"/>
          </a:p>
          <a:p>
            <a:pPr marL="0" indent="0">
              <a:buNone/>
            </a:pPr>
            <a:endParaRPr lang="en-US" altLang="en-US" sz="2800" dirty="0"/>
          </a:p>
        </p:txBody>
      </p:sp>
    </p:spTree>
    <p:extLst>
      <p:ext uri="{BB962C8B-B14F-4D97-AF65-F5344CB8AC3E}">
        <p14:creationId xmlns:p14="http://schemas.microsoft.com/office/powerpoint/2010/main" val="599652321"/>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188" y="457200"/>
            <a:ext cx="8382000" cy="997196"/>
          </a:xfrm>
        </p:spPr>
        <p:txBody>
          <a:bodyPr/>
          <a:lstStyle/>
          <a:p>
            <a:pPr algn="ctr"/>
            <a:r>
              <a:rPr lang="en-US" sz="3600" dirty="0"/>
              <a:t>Part 2 - Required to Comply with Disclosure Requirements </a:t>
            </a:r>
          </a:p>
        </p:txBody>
      </p:sp>
      <p:sp>
        <p:nvSpPr>
          <p:cNvPr id="3" name="Text Placeholder 2"/>
          <p:cNvSpPr>
            <a:spLocks noGrp="1"/>
          </p:cNvSpPr>
          <p:nvPr>
            <p:ph type="body" sz="quarter" idx="10"/>
          </p:nvPr>
        </p:nvSpPr>
        <p:spPr>
          <a:xfrm>
            <a:off x="317938" y="1828800"/>
            <a:ext cx="8477250" cy="4438138"/>
          </a:xfrm>
        </p:spPr>
        <p:txBody>
          <a:bodyPr/>
          <a:lstStyle/>
          <a:p>
            <a:pPr lvl="1"/>
            <a:r>
              <a:rPr lang="en-US" dirty="0">
                <a:solidFill>
                  <a:schemeClr val="tx2"/>
                </a:solidFill>
              </a:rPr>
              <a:t>“Lawful Holders” </a:t>
            </a:r>
            <a:r>
              <a:rPr lang="en-US" dirty="0"/>
              <a:t>of Part 2 information: Persons/entities that receive protected information from a Part 2 program as a result of written authorization or an exception to the authorization requirements</a:t>
            </a:r>
          </a:p>
          <a:p>
            <a:pPr marL="342900" lvl="1" indent="0">
              <a:buNone/>
            </a:pPr>
            <a:endParaRPr lang="en-US" dirty="0"/>
          </a:p>
          <a:p>
            <a:pPr lvl="1"/>
            <a:r>
              <a:rPr lang="en-US" dirty="0"/>
              <a:t>Persons/entities that receive protected information from a Part 2 program or other </a:t>
            </a:r>
            <a:r>
              <a:rPr lang="en-US" dirty="0">
                <a:solidFill>
                  <a:schemeClr val="tx2"/>
                </a:solidFill>
              </a:rPr>
              <a:t>“lawful holder” </a:t>
            </a:r>
            <a:r>
              <a:rPr lang="en-US" dirty="0"/>
              <a:t>of Part 2 information that are informed that info cannot be re-disclosed except as permitted by Part 2.</a:t>
            </a:r>
          </a:p>
        </p:txBody>
      </p:sp>
    </p:spTree>
    <p:extLst>
      <p:ext uri="{BB962C8B-B14F-4D97-AF65-F5344CB8AC3E}">
        <p14:creationId xmlns:p14="http://schemas.microsoft.com/office/powerpoint/2010/main" val="928660636"/>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188" y="457200"/>
            <a:ext cx="8382000" cy="997196"/>
          </a:xfrm>
        </p:spPr>
        <p:txBody>
          <a:bodyPr/>
          <a:lstStyle/>
          <a:p>
            <a:pPr algn="ctr"/>
            <a:r>
              <a:rPr lang="en-US" sz="3600" dirty="0"/>
              <a:t>Part 2 - Required to Comply with Disclosure Requirements </a:t>
            </a:r>
          </a:p>
        </p:txBody>
      </p:sp>
      <p:sp>
        <p:nvSpPr>
          <p:cNvPr id="3" name="Text Placeholder 2"/>
          <p:cNvSpPr>
            <a:spLocks noGrp="1"/>
          </p:cNvSpPr>
          <p:nvPr>
            <p:ph type="body" sz="quarter" idx="10"/>
          </p:nvPr>
        </p:nvSpPr>
        <p:spPr>
          <a:xfrm>
            <a:off x="317938" y="1828800"/>
            <a:ext cx="8477250" cy="4241161"/>
          </a:xfrm>
        </p:spPr>
        <p:txBody>
          <a:bodyPr/>
          <a:lstStyle/>
          <a:p>
            <a:pPr lvl="1"/>
            <a:r>
              <a:rPr lang="en-US" dirty="0"/>
              <a:t>Payers that receive Part 2-protected information (such as Boards and </a:t>
            </a:r>
            <a:r>
              <a:rPr lang="en-US" dirty="0" err="1"/>
              <a:t>OhioMHAS</a:t>
            </a:r>
            <a:r>
              <a:rPr lang="en-US" dirty="0"/>
              <a:t>)</a:t>
            </a:r>
          </a:p>
          <a:p>
            <a:pPr marL="342900" lvl="1" indent="0">
              <a:buNone/>
            </a:pPr>
            <a:r>
              <a:rPr lang="en-US" dirty="0"/>
              <a:t> </a:t>
            </a:r>
          </a:p>
          <a:p>
            <a:pPr lvl="1"/>
            <a:r>
              <a:rPr lang="en-US" dirty="0"/>
              <a:t>Entities with direct administrative control over a Part 2 program </a:t>
            </a:r>
          </a:p>
          <a:p>
            <a:pPr marL="342900" lvl="1" indent="0">
              <a:buNone/>
            </a:pPr>
            <a:endParaRPr lang="en-US" dirty="0"/>
          </a:p>
          <a:p>
            <a:pPr lvl="1"/>
            <a:r>
              <a:rPr lang="en-US" dirty="0"/>
              <a:t>Recipients of Part 2-protected information that agree in writing to be bound by the regulations (e.g. QSOs, auditors, subcontractors)</a:t>
            </a:r>
          </a:p>
          <a:p>
            <a:pPr lvl="1"/>
            <a:endParaRPr lang="en-US" sz="2400" dirty="0"/>
          </a:p>
        </p:txBody>
      </p:sp>
    </p:spTree>
    <p:extLst>
      <p:ext uri="{BB962C8B-B14F-4D97-AF65-F5344CB8AC3E}">
        <p14:creationId xmlns:p14="http://schemas.microsoft.com/office/powerpoint/2010/main" val="1037526334"/>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787" y="381000"/>
            <a:ext cx="8382000" cy="609398"/>
          </a:xfrm>
        </p:spPr>
        <p:txBody>
          <a:bodyPr/>
          <a:lstStyle/>
          <a:p>
            <a:pPr algn="ctr"/>
            <a:r>
              <a:rPr lang="en-US" sz="4400" dirty="0"/>
              <a:t>Part 2 - Protected Information</a:t>
            </a:r>
          </a:p>
        </p:txBody>
      </p:sp>
      <p:sp>
        <p:nvSpPr>
          <p:cNvPr id="3" name="Text Placeholder 2"/>
          <p:cNvSpPr>
            <a:spLocks noGrp="1"/>
          </p:cNvSpPr>
          <p:nvPr>
            <p:ph type="body" sz="quarter" idx="10"/>
          </p:nvPr>
        </p:nvSpPr>
        <p:spPr>
          <a:xfrm>
            <a:off x="386787" y="990398"/>
            <a:ext cx="8382000" cy="5521512"/>
          </a:xfrm>
        </p:spPr>
        <p:txBody>
          <a:bodyPr/>
          <a:lstStyle/>
          <a:p>
            <a:pPr marL="517525" lvl="1" indent="0">
              <a:buNone/>
            </a:pPr>
            <a:endParaRPr lang="en-US" sz="800" dirty="0"/>
          </a:p>
          <a:p>
            <a:pPr marL="0" indent="0">
              <a:spcBef>
                <a:spcPts val="750"/>
              </a:spcBef>
              <a:buNone/>
            </a:pPr>
            <a:r>
              <a:rPr lang="en-US" sz="2600" dirty="0"/>
              <a:t>Information obtained by a covered program in the course of the individual seeking or receiving services</a:t>
            </a:r>
          </a:p>
          <a:p>
            <a:pPr marL="514350" lvl="2">
              <a:spcBef>
                <a:spcPts val="750"/>
              </a:spcBef>
            </a:pPr>
            <a:r>
              <a:rPr lang="en-US" dirty="0"/>
              <a:t>Applied for, participated in, interviewed by, received any service from program</a:t>
            </a:r>
          </a:p>
          <a:p>
            <a:pPr marL="171450" lvl="1">
              <a:spcBef>
                <a:spcPts val="750"/>
              </a:spcBef>
            </a:pPr>
            <a:endParaRPr lang="en-US" sz="800" dirty="0"/>
          </a:p>
          <a:p>
            <a:pPr marL="0" lvl="1" indent="0" algn="ctr">
              <a:spcBef>
                <a:spcPts val="750"/>
              </a:spcBef>
              <a:buNone/>
            </a:pPr>
            <a:r>
              <a:rPr lang="en-US" dirty="0"/>
              <a:t>AND</a:t>
            </a:r>
          </a:p>
          <a:p>
            <a:pPr marL="0" lvl="1" indent="0" algn="ctr">
              <a:spcBef>
                <a:spcPts val="750"/>
              </a:spcBef>
              <a:buNone/>
            </a:pPr>
            <a:endParaRPr lang="en-US" sz="800" dirty="0"/>
          </a:p>
          <a:p>
            <a:pPr marL="0" indent="0">
              <a:spcBef>
                <a:spcPts val="750"/>
              </a:spcBef>
              <a:buNone/>
              <a:tabLst>
                <a:tab pos="749300" algn="l"/>
              </a:tabLst>
            </a:pPr>
            <a:r>
              <a:rPr lang="en-US" sz="2600" dirty="0"/>
              <a:t>Identifies an individual as an </a:t>
            </a:r>
            <a:r>
              <a:rPr lang="en-US" sz="2600" i="1" u="sng" dirty="0"/>
              <a:t>SUD services recipient or as having alcohol or other drug problem</a:t>
            </a:r>
          </a:p>
          <a:p>
            <a:pPr marL="514350" lvl="2">
              <a:spcBef>
                <a:spcPts val="750"/>
              </a:spcBef>
            </a:pPr>
            <a:r>
              <a:rPr lang="en-US" dirty="0"/>
              <a:t>“</a:t>
            </a:r>
            <a:r>
              <a:rPr lang="en-US" dirty="0">
                <a:solidFill>
                  <a:schemeClr val="accent1"/>
                </a:solidFill>
              </a:rPr>
              <a:t>Identifies</a:t>
            </a:r>
            <a:r>
              <a:rPr lang="en-US" dirty="0"/>
              <a:t>” includes identifying directly, by reference to publicly available info, or by verifying information to another person</a:t>
            </a:r>
          </a:p>
          <a:p>
            <a:pPr marL="169862" lvl="2" indent="0">
              <a:spcBef>
                <a:spcPts val="750"/>
              </a:spcBef>
              <a:buNone/>
            </a:pPr>
            <a:endParaRPr lang="en-US" sz="800" u="sng" dirty="0"/>
          </a:p>
          <a:p>
            <a:pPr marL="342900" lvl="2" indent="0">
              <a:spcBef>
                <a:spcPts val="750"/>
              </a:spcBef>
              <a:buNone/>
            </a:pPr>
            <a:r>
              <a:rPr lang="en-US" i="1" dirty="0"/>
              <a:t>Note: Includes verification of information already known to the person making the inquiry</a:t>
            </a:r>
          </a:p>
        </p:txBody>
      </p:sp>
    </p:spTree>
    <p:extLst>
      <p:ext uri="{BB962C8B-B14F-4D97-AF65-F5344CB8AC3E}">
        <p14:creationId xmlns:p14="http://schemas.microsoft.com/office/powerpoint/2010/main" val="383285293"/>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355" y="304800"/>
            <a:ext cx="7763289" cy="838200"/>
          </a:xfrm>
        </p:spPr>
        <p:txBody>
          <a:bodyPr/>
          <a:lstStyle/>
          <a:p>
            <a:r>
              <a:rPr lang="en-US" dirty="0">
                <a:solidFill>
                  <a:schemeClr val="tx2"/>
                </a:solidFill>
              </a:rPr>
              <a:t>NOT</a:t>
            </a:r>
            <a:r>
              <a:rPr lang="en-US" dirty="0"/>
              <a:t> Part 2 Protected Information</a:t>
            </a:r>
          </a:p>
        </p:txBody>
      </p:sp>
      <p:sp>
        <p:nvSpPr>
          <p:cNvPr id="3" name="Text Placeholder 2"/>
          <p:cNvSpPr>
            <a:spLocks noGrp="1"/>
          </p:cNvSpPr>
          <p:nvPr>
            <p:ph type="body" sz="quarter" idx="10"/>
          </p:nvPr>
        </p:nvSpPr>
        <p:spPr>
          <a:xfrm>
            <a:off x="381000" y="1219200"/>
            <a:ext cx="8382000" cy="5257800"/>
          </a:xfrm>
        </p:spPr>
        <p:txBody>
          <a:bodyPr>
            <a:normAutofit fontScale="92500"/>
          </a:bodyPr>
          <a:lstStyle/>
          <a:p>
            <a:r>
              <a:rPr lang="en-US" sz="3400" dirty="0"/>
              <a:t>Information about an individual that has </a:t>
            </a:r>
            <a:r>
              <a:rPr lang="en-US" sz="3400" dirty="0">
                <a:solidFill>
                  <a:schemeClr val="tx2"/>
                </a:solidFill>
              </a:rPr>
              <a:t>never been a client of the program or sought services </a:t>
            </a:r>
            <a:r>
              <a:rPr lang="en-US" sz="3400" dirty="0">
                <a:solidFill>
                  <a:schemeClr val="tx1"/>
                </a:solidFill>
              </a:rPr>
              <a:t>from the program</a:t>
            </a:r>
          </a:p>
          <a:p>
            <a:pPr lvl="1"/>
            <a:r>
              <a:rPr lang="en-US" sz="2800" dirty="0">
                <a:solidFill>
                  <a:schemeClr val="tx1"/>
                </a:solidFill>
              </a:rPr>
              <a:t>Can be disclosed by never client or information obtained through other means</a:t>
            </a:r>
          </a:p>
          <a:p>
            <a:pPr marL="342900" lvl="1" indent="0">
              <a:buNone/>
            </a:pPr>
            <a:endParaRPr lang="en-US" sz="3000" dirty="0">
              <a:solidFill>
                <a:schemeClr val="tx1"/>
              </a:solidFill>
            </a:endParaRPr>
          </a:p>
          <a:p>
            <a:r>
              <a:rPr lang="en-US" sz="3400" dirty="0"/>
              <a:t>Disclosing that an individual was a </a:t>
            </a:r>
            <a:r>
              <a:rPr lang="en-US" sz="3400" dirty="0">
                <a:solidFill>
                  <a:schemeClr val="tx2"/>
                </a:solidFill>
              </a:rPr>
              <a:t>no-show</a:t>
            </a:r>
            <a:r>
              <a:rPr lang="en-US" sz="3400" dirty="0"/>
              <a:t> for an appointment that was arranged by a third party if no contact with individual</a:t>
            </a:r>
          </a:p>
          <a:p>
            <a:pPr lvl="1"/>
            <a:r>
              <a:rPr lang="en-US" sz="2800" dirty="0"/>
              <a:t>Note: If individual personally contacted program to make the appointment, he/she has “sought services” from the program and no-show info is protected</a:t>
            </a:r>
          </a:p>
          <a:p>
            <a:endParaRPr lang="en-US" dirty="0"/>
          </a:p>
          <a:p>
            <a:pPr lvl="1"/>
            <a:endParaRPr lang="en-US" dirty="0"/>
          </a:p>
          <a:p>
            <a:endParaRPr lang="en-US" dirty="0"/>
          </a:p>
        </p:txBody>
      </p:sp>
    </p:spTree>
    <p:extLst>
      <p:ext uri="{BB962C8B-B14F-4D97-AF65-F5344CB8AC3E}">
        <p14:creationId xmlns:p14="http://schemas.microsoft.com/office/powerpoint/2010/main" val="1071736507"/>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1"/>
            <a:ext cx="8210550" cy="664797"/>
          </a:xfrm>
        </p:spPr>
        <p:txBody>
          <a:bodyPr/>
          <a:lstStyle/>
          <a:p>
            <a:pPr algn="ctr"/>
            <a:r>
              <a:rPr lang="en-US" dirty="0">
                <a:solidFill>
                  <a:schemeClr val="tx2"/>
                </a:solidFill>
              </a:rPr>
              <a:t>NOT</a:t>
            </a:r>
            <a:r>
              <a:rPr lang="en-US" dirty="0"/>
              <a:t> Part 2 Protected Information</a:t>
            </a:r>
          </a:p>
        </p:txBody>
      </p:sp>
      <p:sp>
        <p:nvSpPr>
          <p:cNvPr id="3" name="Text Placeholder 2"/>
          <p:cNvSpPr>
            <a:spLocks noGrp="1"/>
          </p:cNvSpPr>
          <p:nvPr>
            <p:ph type="body" sz="quarter" idx="10"/>
          </p:nvPr>
        </p:nvSpPr>
        <p:spPr>
          <a:xfrm>
            <a:off x="381000" y="1295400"/>
            <a:ext cx="8382000" cy="4800600"/>
          </a:xfrm>
        </p:spPr>
        <p:txBody>
          <a:bodyPr>
            <a:normAutofit/>
          </a:bodyPr>
          <a:lstStyle/>
          <a:p>
            <a:pPr marL="342900" lvl="1" indent="0">
              <a:buNone/>
            </a:pPr>
            <a:endParaRPr lang="en-US" sz="2600" dirty="0"/>
          </a:p>
          <a:p>
            <a:r>
              <a:rPr lang="en-US" sz="3400" dirty="0">
                <a:solidFill>
                  <a:schemeClr val="tx1"/>
                </a:solidFill>
              </a:rPr>
              <a:t>Information obtained by </a:t>
            </a:r>
            <a:r>
              <a:rPr lang="en-US" sz="3400" dirty="0">
                <a:solidFill>
                  <a:schemeClr val="tx2"/>
                </a:solidFill>
              </a:rPr>
              <a:t>SBIRT</a:t>
            </a:r>
            <a:r>
              <a:rPr lang="en-US" sz="3400" dirty="0"/>
              <a:t> </a:t>
            </a:r>
            <a:r>
              <a:rPr lang="en-US" sz="3400" u="sng" dirty="0">
                <a:solidFill>
                  <a:schemeClr val="tx2"/>
                </a:solidFill>
              </a:rPr>
              <a:t>only</a:t>
            </a:r>
            <a:r>
              <a:rPr lang="en-US" sz="3400" dirty="0"/>
              <a:t> service providers.</a:t>
            </a:r>
          </a:p>
          <a:p>
            <a:pPr marL="0" indent="0">
              <a:buNone/>
            </a:pPr>
            <a:endParaRPr lang="en-US" sz="3400" dirty="0"/>
          </a:p>
          <a:p>
            <a:r>
              <a:rPr lang="en-US" sz="3400" dirty="0"/>
              <a:t>Information that does not identify an individual as </a:t>
            </a:r>
            <a:r>
              <a:rPr lang="en-US" sz="3400" dirty="0">
                <a:solidFill>
                  <a:schemeClr val="tx2"/>
                </a:solidFill>
              </a:rPr>
              <a:t>receiving addiction services or as having an substance use problem </a:t>
            </a:r>
            <a:r>
              <a:rPr lang="en-US" sz="3400" dirty="0"/>
              <a:t>(even if it is information from the individual‘s records/chart)</a:t>
            </a:r>
          </a:p>
          <a:p>
            <a:endParaRPr lang="en-US" dirty="0"/>
          </a:p>
          <a:p>
            <a:pPr lvl="1"/>
            <a:endParaRPr lang="en-US" dirty="0"/>
          </a:p>
          <a:p>
            <a:endParaRPr lang="en-US" dirty="0"/>
          </a:p>
        </p:txBody>
      </p:sp>
    </p:spTree>
    <p:extLst>
      <p:ext uri="{BB962C8B-B14F-4D97-AF65-F5344CB8AC3E}">
        <p14:creationId xmlns:p14="http://schemas.microsoft.com/office/powerpoint/2010/main" val="2547750477"/>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955" y="832356"/>
            <a:ext cx="7043208" cy="1523494"/>
          </a:xfrm>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a:xfrm>
            <a:off x="731014" y="2819400"/>
            <a:ext cx="7690114" cy="1384994"/>
          </a:xfrm>
        </p:spPr>
        <p:txBody>
          <a:bodyPr/>
          <a:lstStyle/>
          <a:p>
            <a:pPr algn="ctr"/>
            <a:r>
              <a:rPr lang="en-US" sz="4800" spc="0" dirty="0"/>
              <a:t>Permitted Disclosures</a:t>
            </a:r>
          </a:p>
        </p:txBody>
      </p:sp>
    </p:spTree>
    <p:extLst>
      <p:ext uri="{BB962C8B-B14F-4D97-AF65-F5344CB8AC3E}">
        <p14:creationId xmlns:p14="http://schemas.microsoft.com/office/powerpoint/2010/main" val="316464019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895600"/>
            <a:ext cx="7681913" cy="1142495"/>
          </a:xfrm>
        </p:spPr>
        <p:txBody>
          <a:bodyPr/>
          <a:lstStyle/>
          <a:p>
            <a:pPr algn="ctr"/>
            <a:r>
              <a:rPr lang="en-US" dirty="0"/>
              <a:t>Federal Confidentiality Laws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647992671"/>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83" y="457200"/>
            <a:ext cx="8382000" cy="1329595"/>
          </a:xfrm>
        </p:spPr>
        <p:txBody>
          <a:bodyPr/>
          <a:lstStyle/>
          <a:p>
            <a:pPr algn="ctr"/>
            <a:r>
              <a:rPr lang="en-US" dirty="0"/>
              <a:t>Applicable Part 2-Permitted Disclosures</a:t>
            </a:r>
          </a:p>
        </p:txBody>
      </p:sp>
      <p:sp>
        <p:nvSpPr>
          <p:cNvPr id="3" name="Text Placeholder 2"/>
          <p:cNvSpPr>
            <a:spLocks noGrp="1"/>
          </p:cNvSpPr>
          <p:nvPr>
            <p:ph type="body" sz="quarter" idx="10"/>
          </p:nvPr>
        </p:nvSpPr>
        <p:spPr>
          <a:xfrm>
            <a:off x="655583" y="1752600"/>
            <a:ext cx="7848600" cy="3490186"/>
          </a:xfrm>
        </p:spPr>
        <p:txBody>
          <a:bodyPr/>
          <a:lstStyle/>
          <a:p>
            <a:pPr marL="0" indent="0">
              <a:buNone/>
            </a:pPr>
            <a:endParaRPr lang="en-US" altLang="en-US" sz="3000" dirty="0"/>
          </a:p>
          <a:p>
            <a:pPr marL="0" indent="0">
              <a:buNone/>
            </a:pPr>
            <a:endParaRPr lang="en-US" altLang="en-US" sz="900" dirty="0"/>
          </a:p>
          <a:p>
            <a:pPr marL="396875" lvl="1">
              <a:buBlip>
                <a:blip r:embed="rId3"/>
              </a:buBlip>
            </a:pPr>
            <a:r>
              <a:rPr lang="en-US" sz="3000" dirty="0"/>
              <a:t>Disclosures to law enforcement re: crimes on program premises or against program personnel</a:t>
            </a:r>
          </a:p>
          <a:p>
            <a:pPr marL="0" lvl="1" indent="0">
              <a:buNone/>
            </a:pPr>
            <a:endParaRPr lang="en-US" sz="900" dirty="0"/>
          </a:p>
          <a:p>
            <a:r>
              <a:rPr lang="en-US" altLang="en-US" sz="3000" dirty="0"/>
              <a:t>Disclosures to appropriate state/local authorities re: reports of suspected child abuse and neglect </a:t>
            </a:r>
          </a:p>
          <a:p>
            <a:r>
              <a:rPr lang="en-US" altLang="en-US" sz="3000" dirty="0"/>
              <a:t>Pursuant to Part 2-compliant Court Order</a:t>
            </a:r>
          </a:p>
        </p:txBody>
      </p:sp>
    </p:spTree>
    <p:extLst>
      <p:ext uri="{BB962C8B-B14F-4D97-AF65-F5344CB8AC3E}">
        <p14:creationId xmlns:p14="http://schemas.microsoft.com/office/powerpoint/2010/main" val="324789955"/>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624" y="304800"/>
            <a:ext cx="8382000" cy="1329595"/>
          </a:xfrm>
        </p:spPr>
        <p:txBody>
          <a:bodyPr/>
          <a:lstStyle/>
          <a:p>
            <a:pPr algn="ctr"/>
            <a:r>
              <a:rPr lang="en-US" dirty="0"/>
              <a:t>Applicable Part 2-Permitted Disclosures</a:t>
            </a:r>
          </a:p>
        </p:txBody>
      </p:sp>
      <p:sp>
        <p:nvSpPr>
          <p:cNvPr id="3" name="Text Placeholder 2"/>
          <p:cNvSpPr>
            <a:spLocks noGrp="1"/>
          </p:cNvSpPr>
          <p:nvPr>
            <p:ph type="body" sz="quarter" idx="10"/>
          </p:nvPr>
        </p:nvSpPr>
        <p:spPr>
          <a:xfrm>
            <a:off x="349624" y="1786794"/>
            <a:ext cx="8382000" cy="3785652"/>
          </a:xfrm>
        </p:spPr>
        <p:txBody>
          <a:bodyPr/>
          <a:lstStyle/>
          <a:p>
            <a:r>
              <a:rPr lang="en-US" sz="3600" dirty="0"/>
              <a:t>To </a:t>
            </a:r>
            <a:r>
              <a:rPr lang="en-US" sz="3600" dirty="0">
                <a:solidFill>
                  <a:schemeClr val="tx2"/>
                </a:solidFill>
              </a:rPr>
              <a:t>medical personnel </a:t>
            </a:r>
            <a:r>
              <a:rPr lang="en-US" sz="3600" dirty="0"/>
              <a:t>who have a need for information </a:t>
            </a:r>
          </a:p>
          <a:p>
            <a:pPr lvl="2"/>
            <a:r>
              <a:rPr lang="en-US" sz="2800" dirty="0"/>
              <a:t>for purpose of treating a condition which poses an immediate threat to the health of the individual AND which requires immediate medical intervention</a:t>
            </a:r>
          </a:p>
          <a:p>
            <a:pPr marL="342900" lvl="1" indent="0">
              <a:buNone/>
            </a:pPr>
            <a:endParaRPr lang="en-US" sz="3200" dirty="0"/>
          </a:p>
          <a:p>
            <a:r>
              <a:rPr lang="en-US" sz="3600" dirty="0"/>
              <a:t>Disclosure must be documented</a:t>
            </a:r>
          </a:p>
        </p:txBody>
      </p:sp>
    </p:spTree>
    <p:extLst>
      <p:ext uri="{BB962C8B-B14F-4D97-AF65-F5344CB8AC3E}">
        <p14:creationId xmlns:p14="http://schemas.microsoft.com/office/powerpoint/2010/main" val="3834198701"/>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306" y="609600"/>
            <a:ext cx="8382000" cy="553998"/>
          </a:xfrm>
        </p:spPr>
        <p:txBody>
          <a:bodyPr/>
          <a:lstStyle/>
          <a:p>
            <a:pPr algn="ctr"/>
            <a:r>
              <a:rPr lang="en-US" sz="4000" dirty="0"/>
              <a:t>Part 2: De-Identified Protected Information</a:t>
            </a:r>
          </a:p>
        </p:txBody>
      </p:sp>
      <p:sp>
        <p:nvSpPr>
          <p:cNvPr id="3" name="Text Placeholder 2"/>
          <p:cNvSpPr>
            <a:spLocks noGrp="1"/>
          </p:cNvSpPr>
          <p:nvPr>
            <p:ph type="body" sz="quarter" idx="10"/>
          </p:nvPr>
        </p:nvSpPr>
        <p:spPr>
          <a:xfrm>
            <a:off x="457200" y="1600200"/>
            <a:ext cx="8382000" cy="4585871"/>
          </a:xfrm>
        </p:spPr>
        <p:txBody>
          <a:bodyPr/>
          <a:lstStyle/>
          <a:p>
            <a:pPr marL="0" indent="0">
              <a:buNone/>
            </a:pPr>
            <a:r>
              <a:rPr lang="en-US" dirty="0"/>
              <a:t>Identifiers associated with individual can be disclosed if they:</a:t>
            </a:r>
          </a:p>
          <a:p>
            <a:pPr marL="0" indent="0">
              <a:buNone/>
            </a:pPr>
            <a:endParaRPr lang="en-US" sz="1200" dirty="0"/>
          </a:p>
          <a:p>
            <a:r>
              <a:rPr lang="en-US" dirty="0"/>
              <a:t>Do not directly or indirectly identify the individual as receiving SUD services or being a drug/alcohol problem </a:t>
            </a:r>
          </a:p>
          <a:p>
            <a:pPr marL="0" indent="0" algn="ctr">
              <a:buNone/>
            </a:pPr>
            <a:r>
              <a:rPr lang="en-US" dirty="0"/>
              <a:t>AND </a:t>
            </a:r>
          </a:p>
          <a:p>
            <a:r>
              <a:rPr lang="en-US" dirty="0"/>
              <a:t>Cannot be used to determine person’s identity with reasonable speed and accuracy</a:t>
            </a:r>
          </a:p>
          <a:p>
            <a:endParaRPr lang="en-US" dirty="0"/>
          </a:p>
        </p:txBody>
      </p:sp>
    </p:spTree>
    <p:extLst>
      <p:ext uri="{BB962C8B-B14F-4D97-AF65-F5344CB8AC3E}">
        <p14:creationId xmlns:p14="http://schemas.microsoft.com/office/powerpoint/2010/main" val="982746698"/>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82000" cy="609398"/>
          </a:xfrm>
        </p:spPr>
        <p:txBody>
          <a:bodyPr/>
          <a:lstStyle/>
          <a:p>
            <a:pPr algn="ctr"/>
            <a:r>
              <a:rPr lang="en-US" sz="4400" dirty="0"/>
              <a:t>Re-disclosures of Protected Information</a:t>
            </a:r>
          </a:p>
        </p:txBody>
      </p:sp>
      <p:sp>
        <p:nvSpPr>
          <p:cNvPr id="3" name="Text Placeholder 2"/>
          <p:cNvSpPr>
            <a:spLocks noGrp="1"/>
          </p:cNvSpPr>
          <p:nvPr>
            <p:ph type="body" sz="quarter" idx="10"/>
          </p:nvPr>
        </p:nvSpPr>
        <p:spPr>
          <a:xfrm>
            <a:off x="381000" y="990398"/>
            <a:ext cx="8534400" cy="4665893"/>
          </a:xfrm>
        </p:spPr>
        <p:txBody>
          <a:bodyPr/>
          <a:lstStyle/>
          <a:p>
            <a:pPr marL="0" lvl="0" indent="0">
              <a:buNone/>
            </a:pPr>
            <a:endParaRPr lang="en-US" sz="600" dirty="0"/>
          </a:p>
          <a:p>
            <a:pPr marL="0" indent="0">
              <a:buNone/>
            </a:pPr>
            <a:endParaRPr lang="en-US" sz="2800" dirty="0"/>
          </a:p>
          <a:p>
            <a:r>
              <a:rPr lang="en-US" dirty="0"/>
              <a:t>Generally prohibited without authorization unless exception applies</a:t>
            </a:r>
          </a:p>
          <a:p>
            <a:r>
              <a:rPr lang="en-US" dirty="0"/>
              <a:t>Additional authorization must be obtained to re-disclose unless original authorization permits further re-disclosure</a:t>
            </a:r>
          </a:p>
          <a:p>
            <a:r>
              <a:rPr lang="en-US" dirty="0"/>
              <a:t>Statement of Prohibition on Re-disclosure required to accompany disclosed information</a:t>
            </a:r>
          </a:p>
          <a:p>
            <a:pPr marL="517525" lvl="1" indent="0">
              <a:buNone/>
            </a:pPr>
            <a:endParaRPr lang="en-US" sz="1000" dirty="0"/>
          </a:p>
          <a:p>
            <a:endParaRPr lang="en-US" dirty="0"/>
          </a:p>
        </p:txBody>
      </p:sp>
    </p:spTree>
    <p:extLst>
      <p:ext uri="{BB962C8B-B14F-4D97-AF65-F5344CB8AC3E}">
        <p14:creationId xmlns:p14="http://schemas.microsoft.com/office/powerpoint/2010/main" val="1822561227"/>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667000"/>
            <a:ext cx="7681913" cy="1523495"/>
          </a:xfrm>
        </p:spPr>
        <p:txBody>
          <a:bodyPr/>
          <a:lstStyle/>
          <a:p>
            <a:pPr algn="ctr"/>
            <a:r>
              <a:rPr lang="en-US" i="1" dirty="0"/>
              <a:t>Providing Consent</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56347600"/>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698" y="685800"/>
            <a:ext cx="8382000" cy="553998"/>
          </a:xfrm>
        </p:spPr>
        <p:txBody>
          <a:bodyPr/>
          <a:lstStyle/>
          <a:p>
            <a:pPr algn="ctr"/>
            <a:r>
              <a:rPr lang="en-US" sz="4000" dirty="0"/>
              <a:t>Minors and Consent for Treatment </a:t>
            </a:r>
          </a:p>
        </p:txBody>
      </p:sp>
      <p:sp>
        <p:nvSpPr>
          <p:cNvPr id="3" name="Text Placeholder 2"/>
          <p:cNvSpPr>
            <a:spLocks noGrp="1"/>
          </p:cNvSpPr>
          <p:nvPr>
            <p:ph type="body" sz="quarter" idx="10"/>
          </p:nvPr>
        </p:nvSpPr>
        <p:spPr>
          <a:xfrm>
            <a:off x="334950" y="1981200"/>
            <a:ext cx="8526518" cy="3979551"/>
          </a:xfrm>
        </p:spPr>
        <p:txBody>
          <a:bodyPr/>
          <a:lstStyle/>
          <a:p>
            <a:pPr>
              <a:lnSpc>
                <a:spcPct val="80000"/>
              </a:lnSpc>
            </a:pPr>
            <a:r>
              <a:rPr lang="en-US" altLang="en-US" dirty="0"/>
              <a:t>Generally parent/legal guardian consent required</a:t>
            </a:r>
          </a:p>
          <a:p>
            <a:pPr marL="0" indent="0">
              <a:lnSpc>
                <a:spcPct val="80000"/>
              </a:lnSpc>
              <a:buNone/>
            </a:pPr>
            <a:endParaRPr lang="en-US" altLang="en-US" dirty="0"/>
          </a:p>
          <a:p>
            <a:pPr>
              <a:lnSpc>
                <a:spcPct val="80000"/>
              </a:lnSpc>
            </a:pPr>
            <a:r>
              <a:rPr lang="en-US" altLang="en-US" dirty="0"/>
              <a:t>Confidential SUD Services (ORC 3719.012)</a:t>
            </a:r>
          </a:p>
          <a:p>
            <a:pPr lvl="1">
              <a:lnSpc>
                <a:spcPct val="80000"/>
              </a:lnSpc>
            </a:pPr>
            <a:r>
              <a:rPr lang="en-US" altLang="en-US" sz="2400" dirty="0"/>
              <a:t>No age or session limit</a:t>
            </a:r>
          </a:p>
          <a:p>
            <a:pPr lvl="1">
              <a:lnSpc>
                <a:spcPct val="80000"/>
              </a:lnSpc>
            </a:pPr>
            <a:r>
              <a:rPr lang="en-US" altLang="en-US" sz="2400" dirty="0"/>
              <a:t>By licensed physician or person acting at physician’s direction</a:t>
            </a:r>
          </a:p>
          <a:p>
            <a:pPr lvl="1">
              <a:lnSpc>
                <a:spcPct val="80000"/>
              </a:lnSpc>
            </a:pPr>
            <a:r>
              <a:rPr lang="en-US" altLang="en-US" sz="2400" dirty="0"/>
              <a:t>Parent/guardian not liable for payment for services</a:t>
            </a:r>
          </a:p>
          <a:p>
            <a:pPr lvl="1">
              <a:lnSpc>
                <a:spcPct val="80000"/>
              </a:lnSpc>
            </a:pPr>
            <a:r>
              <a:rPr lang="en-US" altLang="en-US" sz="2400" dirty="0"/>
              <a:t>Part 2 permits withholding of services if minor will not authorize disclosure necessary to obtain payment for services.</a:t>
            </a:r>
          </a:p>
          <a:p>
            <a:pPr marL="0" indent="0">
              <a:lnSpc>
                <a:spcPct val="80000"/>
              </a:lnSpc>
              <a:buNone/>
            </a:pPr>
            <a:endParaRPr lang="en-US" sz="900" dirty="0"/>
          </a:p>
        </p:txBody>
      </p:sp>
    </p:spTree>
    <p:extLst>
      <p:ext uri="{BB962C8B-B14F-4D97-AF65-F5344CB8AC3E}">
        <p14:creationId xmlns:p14="http://schemas.microsoft.com/office/powerpoint/2010/main" val="1050093901"/>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382000" cy="553998"/>
          </a:xfrm>
        </p:spPr>
        <p:txBody>
          <a:bodyPr/>
          <a:lstStyle/>
          <a:p>
            <a:pPr algn="ctr"/>
            <a:r>
              <a:rPr lang="en-US" sz="4000" dirty="0"/>
              <a:t>Minors and Consent for Treatment </a:t>
            </a:r>
          </a:p>
        </p:txBody>
      </p:sp>
      <p:sp>
        <p:nvSpPr>
          <p:cNvPr id="3" name="Text Placeholder 2"/>
          <p:cNvSpPr>
            <a:spLocks noGrp="1"/>
          </p:cNvSpPr>
          <p:nvPr>
            <p:ph type="body" sz="quarter" idx="10"/>
          </p:nvPr>
        </p:nvSpPr>
        <p:spPr>
          <a:xfrm>
            <a:off x="388882" y="1412796"/>
            <a:ext cx="8526518" cy="5133713"/>
          </a:xfrm>
        </p:spPr>
        <p:txBody>
          <a:bodyPr/>
          <a:lstStyle/>
          <a:p>
            <a:pPr marL="0" indent="0">
              <a:lnSpc>
                <a:spcPct val="80000"/>
              </a:lnSpc>
              <a:buNone/>
            </a:pPr>
            <a:endParaRPr lang="en-US" sz="900" dirty="0"/>
          </a:p>
          <a:p>
            <a:pPr marL="0" indent="0">
              <a:lnSpc>
                <a:spcPct val="80000"/>
              </a:lnSpc>
              <a:buNone/>
            </a:pPr>
            <a:r>
              <a:rPr lang="en-US" altLang="en-US" sz="2400" dirty="0"/>
              <a:t>If parental consent is required to obtain treatment, minor’s request for treatment can only be communicated to parent/guardian:</a:t>
            </a:r>
          </a:p>
          <a:p>
            <a:pPr marL="0" indent="0">
              <a:lnSpc>
                <a:spcPct val="80000"/>
              </a:lnSpc>
              <a:buNone/>
            </a:pPr>
            <a:endParaRPr lang="en-US" altLang="en-US" sz="2400" dirty="0"/>
          </a:p>
          <a:p>
            <a:pPr marL="1379538" indent="-514350">
              <a:lnSpc>
                <a:spcPct val="80000"/>
              </a:lnSpc>
              <a:buAutoNum type="romanLcParenBoth"/>
            </a:pPr>
            <a:r>
              <a:rPr lang="en-US" altLang="en-US" sz="2400" dirty="0"/>
              <a:t>With minor’s consent </a:t>
            </a:r>
          </a:p>
          <a:p>
            <a:pPr marL="1262063">
              <a:lnSpc>
                <a:spcPct val="80000"/>
              </a:lnSpc>
              <a:buNone/>
            </a:pPr>
            <a:r>
              <a:rPr lang="en-US" altLang="en-US" sz="2400" dirty="0"/>
              <a:t>	    OR </a:t>
            </a:r>
          </a:p>
          <a:p>
            <a:pPr marL="1262063">
              <a:lnSpc>
                <a:spcPct val="80000"/>
              </a:lnSpc>
              <a:buNone/>
            </a:pPr>
            <a:r>
              <a:rPr lang="en-US" altLang="en-US" sz="2400" dirty="0"/>
              <a:t>(ii) If the Program Director determines that:</a:t>
            </a:r>
          </a:p>
          <a:p>
            <a:pPr marL="1262063" lvl="2" indent="0">
              <a:lnSpc>
                <a:spcPct val="80000"/>
              </a:lnSpc>
              <a:buNone/>
            </a:pPr>
            <a:r>
              <a:rPr lang="en-US" altLang="en-US" dirty="0"/>
              <a:t>minor lacks the capacity because of extreme youth or mental or physical condition to make a rational choice as to whether to give consent to make a disclosure to a parent </a:t>
            </a:r>
          </a:p>
          <a:p>
            <a:pPr marL="865188" lvl="1" indent="0" algn="ctr">
              <a:lnSpc>
                <a:spcPct val="80000"/>
              </a:lnSpc>
              <a:buNone/>
            </a:pPr>
            <a:r>
              <a:rPr lang="en-US" altLang="en-US" sz="2400" dirty="0"/>
              <a:t>AND</a:t>
            </a:r>
          </a:p>
          <a:p>
            <a:pPr marL="1319213" lvl="1" indent="-57150">
              <a:lnSpc>
                <a:spcPct val="80000"/>
              </a:lnSpc>
              <a:buNone/>
            </a:pPr>
            <a:r>
              <a:rPr lang="en-US" altLang="en-US" sz="2400" dirty="0"/>
              <a:t> minor’s situation poses a substantial threat to the life or physical well-being of the minor or any other person which may be reduced by communicating relevant facts to the minor’s parent</a:t>
            </a:r>
          </a:p>
        </p:txBody>
      </p:sp>
    </p:spTree>
    <p:extLst>
      <p:ext uri="{BB962C8B-B14F-4D97-AF65-F5344CB8AC3E}">
        <p14:creationId xmlns:p14="http://schemas.microsoft.com/office/powerpoint/2010/main" val="3011770149"/>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819564"/>
            <a:ext cx="7681913" cy="1523495"/>
          </a:xfrm>
        </p:spPr>
        <p:txBody>
          <a:bodyPr/>
          <a:lstStyle/>
          <a:p>
            <a:pPr algn="ctr"/>
            <a:r>
              <a:rPr lang="en-US" i="1" dirty="0"/>
              <a:t>Parental Access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99496712"/>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70" y="228600"/>
            <a:ext cx="8642430" cy="664797"/>
          </a:xfrm>
        </p:spPr>
        <p:txBody>
          <a:bodyPr/>
          <a:lstStyle/>
          <a:p>
            <a:pPr algn="ctr"/>
            <a:r>
              <a:rPr lang="en-US" dirty="0"/>
              <a:t>Parent Access to Minor’s Information</a:t>
            </a:r>
          </a:p>
        </p:txBody>
      </p:sp>
      <p:sp>
        <p:nvSpPr>
          <p:cNvPr id="3" name="Text Placeholder 2"/>
          <p:cNvSpPr>
            <a:spLocks noGrp="1"/>
          </p:cNvSpPr>
          <p:nvPr>
            <p:ph type="body" sz="quarter" idx="10"/>
          </p:nvPr>
        </p:nvSpPr>
        <p:spPr>
          <a:xfrm>
            <a:off x="349170" y="1295400"/>
            <a:ext cx="8382000" cy="5071205"/>
          </a:xfrm>
        </p:spPr>
        <p:txBody>
          <a:bodyPr/>
          <a:lstStyle/>
          <a:p>
            <a:r>
              <a:rPr lang="en-US" dirty="0"/>
              <a:t>Parents/guardian access to information</a:t>
            </a:r>
          </a:p>
          <a:p>
            <a:pPr lvl="1"/>
            <a:r>
              <a:rPr lang="en-US" sz="3000" dirty="0"/>
              <a:t>Minor must provide authorization to disclose information to parents/legal guardian unless </a:t>
            </a:r>
            <a:r>
              <a:rPr lang="en-US" sz="3000" u="sng" dirty="0"/>
              <a:t>adjudicated</a:t>
            </a:r>
            <a:r>
              <a:rPr lang="en-US" sz="3000" dirty="0"/>
              <a:t> as lacking capacity</a:t>
            </a:r>
          </a:p>
          <a:p>
            <a:pPr marL="517525" lvl="1" indent="0">
              <a:buNone/>
            </a:pPr>
            <a:endParaRPr lang="en-US" sz="800" dirty="0"/>
          </a:p>
          <a:p>
            <a:r>
              <a:rPr lang="en-US" dirty="0"/>
              <a:t>Disclosures to non-custodial parents</a:t>
            </a:r>
          </a:p>
          <a:p>
            <a:pPr lvl="1"/>
            <a:r>
              <a:rPr lang="en-US" sz="3200" dirty="0"/>
              <a:t>Both parents entitled to receive unless court order presented to provider stating otherwise BUT</a:t>
            </a:r>
          </a:p>
          <a:p>
            <a:pPr lvl="1"/>
            <a:r>
              <a:rPr lang="en-US" sz="3200" dirty="0"/>
              <a:t>Minor must consent to the disclosure unless </a:t>
            </a:r>
            <a:r>
              <a:rPr lang="en-US" sz="3200" u="sng" dirty="0"/>
              <a:t>adjudicated</a:t>
            </a:r>
            <a:r>
              <a:rPr lang="en-US" sz="3200" dirty="0"/>
              <a:t> as lacking capacity</a:t>
            </a:r>
          </a:p>
          <a:p>
            <a:pPr marL="0" indent="0">
              <a:buNone/>
            </a:pPr>
            <a:endParaRPr lang="en-US" dirty="0"/>
          </a:p>
        </p:txBody>
      </p:sp>
    </p:spTree>
    <p:extLst>
      <p:ext uri="{BB962C8B-B14F-4D97-AF65-F5344CB8AC3E}">
        <p14:creationId xmlns:p14="http://schemas.microsoft.com/office/powerpoint/2010/main" val="491075383"/>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819564"/>
            <a:ext cx="7681913" cy="1523495"/>
          </a:xfrm>
        </p:spPr>
        <p:txBody>
          <a:bodyPr/>
          <a:lstStyle/>
          <a:p>
            <a:pPr algn="ctr"/>
            <a:r>
              <a:rPr lang="en-US" i="1" dirty="0"/>
              <a:t>Authorizing Disclosures</a:t>
            </a:r>
            <a:br>
              <a:rPr lang="en-US" i="1" dirty="0"/>
            </a:br>
            <a:endParaRPr lang="en-US" i="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3896653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765" y="685800"/>
            <a:ext cx="8382000" cy="664797"/>
          </a:xfrm>
        </p:spPr>
        <p:txBody>
          <a:bodyPr/>
          <a:lstStyle/>
          <a:p>
            <a:pPr algn="ctr"/>
            <a:r>
              <a:rPr lang="en-US" dirty="0"/>
              <a:t>FERPA, HIPAA and Part 2</a:t>
            </a:r>
          </a:p>
        </p:txBody>
      </p:sp>
      <p:sp>
        <p:nvSpPr>
          <p:cNvPr id="3" name="Text Placeholder 2"/>
          <p:cNvSpPr>
            <a:spLocks noGrp="1"/>
          </p:cNvSpPr>
          <p:nvPr>
            <p:ph type="body" sz="quarter" idx="10"/>
          </p:nvPr>
        </p:nvSpPr>
        <p:spPr>
          <a:xfrm>
            <a:off x="304800" y="1524000"/>
            <a:ext cx="8382000" cy="5207579"/>
          </a:xfrm>
        </p:spPr>
        <p:txBody>
          <a:bodyPr/>
          <a:lstStyle/>
          <a:p>
            <a:r>
              <a:rPr lang="en-US" dirty="0"/>
              <a:t>Health Insurance Portability and Accountability Act of 1996 (HIPAA)</a:t>
            </a:r>
          </a:p>
          <a:p>
            <a:pPr lvl="1"/>
            <a:r>
              <a:rPr lang="en-US" dirty="0"/>
              <a:t>Sets standards for the electronic exchange, privacy and security of health information</a:t>
            </a:r>
          </a:p>
          <a:p>
            <a:pPr lvl="1"/>
            <a:r>
              <a:rPr lang="en-US" dirty="0"/>
              <a:t>HIPAA Privacy Rule is today’s focus</a:t>
            </a:r>
          </a:p>
          <a:p>
            <a:r>
              <a:rPr lang="en-US" dirty="0"/>
              <a:t>Confidentiality of SUD Patient Records (42 CFR Part 2)</a:t>
            </a:r>
          </a:p>
          <a:p>
            <a:r>
              <a:rPr lang="en-US" dirty="0"/>
              <a:t>Family Educational Rights and  Privacy Act (FERPA) </a:t>
            </a:r>
          </a:p>
          <a:p>
            <a:pPr lvl="1"/>
            <a:r>
              <a:rPr lang="en-US" dirty="0"/>
              <a:t>Protects the privacy of student “education records”</a:t>
            </a:r>
          </a:p>
          <a:p>
            <a:pPr marL="0" indent="0">
              <a:buNone/>
            </a:pPr>
            <a:endParaRPr lang="en-US" dirty="0"/>
          </a:p>
        </p:txBody>
      </p:sp>
    </p:spTree>
    <p:extLst>
      <p:ext uri="{BB962C8B-B14F-4D97-AF65-F5344CB8AC3E}">
        <p14:creationId xmlns:p14="http://schemas.microsoft.com/office/powerpoint/2010/main" val="2850024975"/>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09600"/>
            <a:ext cx="8839200" cy="1218795"/>
          </a:xfrm>
        </p:spPr>
        <p:txBody>
          <a:bodyPr/>
          <a:lstStyle/>
          <a:p>
            <a:pPr algn="ctr"/>
            <a:r>
              <a:rPr lang="en-US" sz="4400" dirty="0"/>
              <a:t>Disclosure of Minor’s Protected Information to 3</a:t>
            </a:r>
            <a:r>
              <a:rPr lang="en-US" sz="4400" baseline="30000" dirty="0"/>
              <a:t>rd</a:t>
            </a:r>
            <a:r>
              <a:rPr lang="en-US" sz="4400" dirty="0"/>
              <a:t> Parties</a:t>
            </a:r>
          </a:p>
        </p:txBody>
      </p:sp>
      <p:sp>
        <p:nvSpPr>
          <p:cNvPr id="3" name="Text Placeholder 2"/>
          <p:cNvSpPr>
            <a:spLocks noGrp="1"/>
          </p:cNvSpPr>
          <p:nvPr>
            <p:ph type="body" sz="quarter" idx="10"/>
          </p:nvPr>
        </p:nvSpPr>
        <p:spPr>
          <a:xfrm>
            <a:off x="388882" y="2286000"/>
            <a:ext cx="8526518" cy="4296561"/>
          </a:xfrm>
        </p:spPr>
        <p:txBody>
          <a:bodyPr/>
          <a:lstStyle/>
          <a:p>
            <a:r>
              <a:rPr lang="en-US" dirty="0"/>
              <a:t>Both minor </a:t>
            </a:r>
            <a:r>
              <a:rPr lang="en-US" u="sng" dirty="0"/>
              <a:t>and</a:t>
            </a:r>
            <a:r>
              <a:rPr lang="en-US" dirty="0"/>
              <a:t> parent/legal guardian must provide authorization unless child </a:t>
            </a:r>
            <a:r>
              <a:rPr lang="en-US" u="sng" dirty="0"/>
              <a:t>adjudicated</a:t>
            </a:r>
            <a:r>
              <a:rPr lang="en-US" dirty="0"/>
              <a:t> as lacking capacity</a:t>
            </a:r>
          </a:p>
          <a:p>
            <a:pPr marL="0" indent="0">
              <a:buNone/>
            </a:pPr>
            <a:endParaRPr lang="en-US" dirty="0"/>
          </a:p>
          <a:p>
            <a:r>
              <a:rPr lang="en-US" dirty="0"/>
              <a:t>If receiving confidential services, minor must provide authorization</a:t>
            </a:r>
          </a:p>
          <a:p>
            <a:pPr marL="0" indent="0">
              <a:lnSpc>
                <a:spcPct val="80000"/>
              </a:lnSpc>
              <a:buNone/>
            </a:pPr>
            <a:endParaRPr lang="en-US" altLang="en-US" dirty="0"/>
          </a:p>
          <a:p>
            <a:pPr marL="0" indent="0">
              <a:buNone/>
            </a:pPr>
            <a:endParaRPr lang="en-US" sz="2800" dirty="0"/>
          </a:p>
          <a:p>
            <a:endParaRPr lang="en-US" sz="2800" dirty="0"/>
          </a:p>
        </p:txBody>
      </p:sp>
    </p:spTree>
    <p:extLst>
      <p:ext uri="{BB962C8B-B14F-4D97-AF65-F5344CB8AC3E}">
        <p14:creationId xmlns:p14="http://schemas.microsoft.com/office/powerpoint/2010/main" val="805649034"/>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955" y="832356"/>
            <a:ext cx="7043208" cy="1523494"/>
          </a:xfrm>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a:xfrm>
            <a:off x="722049" y="2998094"/>
            <a:ext cx="7690114" cy="1384994"/>
          </a:xfrm>
        </p:spPr>
        <p:txBody>
          <a:bodyPr/>
          <a:lstStyle/>
          <a:p>
            <a:pPr algn="ctr"/>
            <a:r>
              <a:rPr lang="en-US" sz="6000" spc="0" dirty="0"/>
              <a:t>FERPA</a:t>
            </a:r>
          </a:p>
        </p:txBody>
      </p:sp>
    </p:spTree>
    <p:extLst>
      <p:ext uri="{BB962C8B-B14F-4D97-AF65-F5344CB8AC3E}">
        <p14:creationId xmlns:p14="http://schemas.microsoft.com/office/powerpoint/2010/main" val="3131704982"/>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83" y="381000"/>
            <a:ext cx="8382000" cy="664797"/>
          </a:xfrm>
        </p:spPr>
        <p:txBody>
          <a:bodyPr/>
          <a:lstStyle/>
          <a:p>
            <a:pPr algn="ctr"/>
            <a:r>
              <a:rPr lang="en-US" dirty="0"/>
              <a:t>FERPA – Covered Agencies</a:t>
            </a:r>
          </a:p>
        </p:txBody>
      </p:sp>
      <p:sp>
        <p:nvSpPr>
          <p:cNvPr id="3" name="Text Placeholder 2"/>
          <p:cNvSpPr>
            <a:spLocks noGrp="1"/>
          </p:cNvSpPr>
          <p:nvPr>
            <p:ph type="body" sz="quarter" idx="10"/>
          </p:nvPr>
        </p:nvSpPr>
        <p:spPr>
          <a:xfrm>
            <a:off x="244365" y="1447800"/>
            <a:ext cx="8526518" cy="3767185"/>
          </a:xfrm>
        </p:spPr>
        <p:txBody>
          <a:bodyPr/>
          <a:lstStyle/>
          <a:p>
            <a:r>
              <a:rPr lang="en-US" dirty="0"/>
              <a:t>All educational agencies and institutions that receive funds under any DOE program</a:t>
            </a:r>
          </a:p>
          <a:p>
            <a:pPr lvl="1"/>
            <a:r>
              <a:rPr lang="en-US" dirty="0"/>
              <a:t>Pretty much every public school and school district</a:t>
            </a:r>
          </a:p>
          <a:p>
            <a:pPr lvl="1"/>
            <a:r>
              <a:rPr lang="en-US" dirty="0"/>
              <a:t>Most private and public postsecondary institutions</a:t>
            </a:r>
          </a:p>
          <a:p>
            <a:pPr marL="517525" lvl="1" indent="0">
              <a:buNone/>
            </a:pPr>
            <a:endParaRPr lang="en-US" dirty="0"/>
          </a:p>
          <a:p>
            <a:r>
              <a:rPr lang="en-US" dirty="0"/>
              <a:t>Usually not applicable to private and religious schools </a:t>
            </a:r>
          </a:p>
          <a:p>
            <a:pPr lvl="1"/>
            <a:r>
              <a:rPr lang="en-US" dirty="0"/>
              <a:t>Generally do not receive DOE funds</a:t>
            </a:r>
          </a:p>
        </p:txBody>
      </p:sp>
    </p:spTree>
    <p:extLst>
      <p:ext uri="{BB962C8B-B14F-4D97-AF65-F5344CB8AC3E}">
        <p14:creationId xmlns:p14="http://schemas.microsoft.com/office/powerpoint/2010/main" val="696919467"/>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dirty="0"/>
              <a:t>FERPA - Protected Information</a:t>
            </a:r>
          </a:p>
        </p:txBody>
      </p:sp>
      <p:sp>
        <p:nvSpPr>
          <p:cNvPr id="3" name="Text Placeholder 2"/>
          <p:cNvSpPr>
            <a:spLocks noGrp="1"/>
          </p:cNvSpPr>
          <p:nvPr>
            <p:ph type="body" sz="quarter" idx="10"/>
          </p:nvPr>
        </p:nvSpPr>
        <p:spPr>
          <a:xfrm>
            <a:off x="355600" y="1523999"/>
            <a:ext cx="8483600" cy="3496342"/>
          </a:xfrm>
        </p:spPr>
        <p:txBody>
          <a:bodyPr/>
          <a:lstStyle/>
          <a:p>
            <a:r>
              <a:rPr lang="en-US" dirty="0"/>
              <a:t>Protects Personally Identifiable Information (PII) in “Education Records”</a:t>
            </a:r>
          </a:p>
          <a:p>
            <a:pPr marL="0" indent="0">
              <a:buNone/>
            </a:pPr>
            <a:endParaRPr lang="en-US" dirty="0"/>
          </a:p>
          <a:p>
            <a:r>
              <a:rPr lang="en-US" dirty="0"/>
              <a:t>Education Records:</a:t>
            </a:r>
          </a:p>
          <a:p>
            <a:pPr lvl="1"/>
            <a:r>
              <a:rPr lang="en-US" sz="3200" dirty="0"/>
              <a:t>Directly related to a student AND</a:t>
            </a:r>
          </a:p>
          <a:p>
            <a:pPr lvl="1"/>
            <a:r>
              <a:rPr lang="en-US" sz="3200" dirty="0"/>
              <a:t>Maintained by an educational agency or institution or person acting on its behalf</a:t>
            </a:r>
          </a:p>
        </p:txBody>
      </p:sp>
    </p:spTree>
    <p:extLst>
      <p:ext uri="{BB962C8B-B14F-4D97-AF65-F5344CB8AC3E}">
        <p14:creationId xmlns:p14="http://schemas.microsoft.com/office/powerpoint/2010/main" val="3555431201"/>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dirty="0"/>
              <a:t>FERPA - Protected Information</a:t>
            </a:r>
          </a:p>
        </p:txBody>
      </p:sp>
      <p:sp>
        <p:nvSpPr>
          <p:cNvPr id="3" name="Text Placeholder 2"/>
          <p:cNvSpPr>
            <a:spLocks noGrp="1"/>
          </p:cNvSpPr>
          <p:nvPr>
            <p:ph type="body" sz="quarter" idx="10"/>
          </p:nvPr>
        </p:nvSpPr>
        <p:spPr>
          <a:xfrm>
            <a:off x="330200" y="1600200"/>
            <a:ext cx="8483600" cy="6057043"/>
          </a:xfrm>
        </p:spPr>
        <p:txBody>
          <a:bodyPr/>
          <a:lstStyle/>
          <a:p>
            <a:r>
              <a:rPr lang="en-US" dirty="0"/>
              <a:t>Elementary and secondary level</a:t>
            </a:r>
          </a:p>
          <a:p>
            <a:pPr lvl="1"/>
            <a:r>
              <a:rPr lang="en-US" dirty="0"/>
              <a:t>Student health records=“education records”</a:t>
            </a:r>
          </a:p>
          <a:p>
            <a:pPr marL="517525" lvl="1" indent="0">
              <a:buNone/>
            </a:pPr>
            <a:endParaRPr lang="en-US" dirty="0"/>
          </a:p>
          <a:p>
            <a:r>
              <a:rPr lang="en-US" dirty="0"/>
              <a:t>Postsecondary</a:t>
            </a:r>
          </a:p>
          <a:p>
            <a:pPr lvl="1"/>
            <a:r>
              <a:rPr lang="en-US" dirty="0"/>
              <a:t>Health records excluded from definition of “education records” and referred to as “treatment records”</a:t>
            </a:r>
          </a:p>
          <a:p>
            <a:pPr lvl="1"/>
            <a:r>
              <a:rPr lang="en-US" dirty="0"/>
              <a:t>If records disclosed for purposes other than treatment, records become “education records” and all FERPA requirements apply</a:t>
            </a:r>
          </a:p>
          <a:p>
            <a:endParaRPr lang="en-US" dirty="0"/>
          </a:p>
          <a:p>
            <a:endParaRPr lang="en-US" dirty="0"/>
          </a:p>
          <a:p>
            <a:endParaRPr lang="en-US" dirty="0"/>
          </a:p>
        </p:txBody>
      </p:sp>
    </p:spTree>
    <p:extLst>
      <p:ext uri="{BB962C8B-B14F-4D97-AF65-F5344CB8AC3E}">
        <p14:creationId xmlns:p14="http://schemas.microsoft.com/office/powerpoint/2010/main" val="3379280520"/>
      </p:ext>
    </p:extLst>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dirty="0"/>
              <a:t>NOT FERPA-Protected Information</a:t>
            </a:r>
          </a:p>
        </p:txBody>
      </p:sp>
      <p:sp>
        <p:nvSpPr>
          <p:cNvPr id="3" name="Text Placeholder 2"/>
          <p:cNvSpPr>
            <a:spLocks noGrp="1"/>
          </p:cNvSpPr>
          <p:nvPr>
            <p:ph type="body" sz="quarter" idx="10"/>
          </p:nvPr>
        </p:nvSpPr>
        <p:spPr>
          <a:xfrm>
            <a:off x="330200" y="1600200"/>
            <a:ext cx="8483600" cy="6109365"/>
          </a:xfrm>
        </p:spPr>
        <p:txBody>
          <a:bodyPr/>
          <a:lstStyle/>
          <a:p>
            <a:r>
              <a:rPr lang="en-US" dirty="0"/>
              <a:t>Opinions, personal observations, verbal information</a:t>
            </a:r>
            <a:endParaRPr lang="en-US" sz="1000" dirty="0"/>
          </a:p>
          <a:p>
            <a:pPr marL="0" indent="0">
              <a:buNone/>
            </a:pPr>
            <a:r>
              <a:rPr lang="en-US" sz="1000" dirty="0"/>
              <a:t> </a:t>
            </a:r>
          </a:p>
          <a:p>
            <a:r>
              <a:rPr lang="en-US" dirty="0"/>
              <a:t>“Personal notes”</a:t>
            </a:r>
          </a:p>
          <a:p>
            <a:pPr lvl="1"/>
            <a:r>
              <a:rPr lang="en-US" dirty="0"/>
              <a:t>Records of instructional, supervisory, and administrative personnel and educational personnel ancillary to those persons that are kept in the sole possession of the maker of the record, and are not accessible or revealed to any other person except a temporary substitute for the maker of the record; </a:t>
            </a:r>
          </a:p>
          <a:p>
            <a:pPr lvl="1"/>
            <a:r>
              <a:rPr lang="en-US" dirty="0"/>
              <a:t>Lose exempt status if shown to anyone</a:t>
            </a:r>
          </a:p>
          <a:p>
            <a:endParaRPr lang="en-US" dirty="0"/>
          </a:p>
          <a:p>
            <a:endParaRPr lang="en-US" dirty="0"/>
          </a:p>
          <a:p>
            <a:endParaRPr lang="en-US" dirty="0"/>
          </a:p>
        </p:txBody>
      </p:sp>
    </p:spTree>
    <p:extLst>
      <p:ext uri="{BB962C8B-B14F-4D97-AF65-F5344CB8AC3E}">
        <p14:creationId xmlns:p14="http://schemas.microsoft.com/office/powerpoint/2010/main" val="1143210387"/>
      </p:ext>
    </p:extLst>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955" y="832356"/>
            <a:ext cx="7043208" cy="1523494"/>
          </a:xfrm>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a:xfrm>
            <a:off x="731014" y="2819400"/>
            <a:ext cx="7690114" cy="1384994"/>
          </a:xfrm>
        </p:spPr>
        <p:txBody>
          <a:bodyPr/>
          <a:lstStyle/>
          <a:p>
            <a:pPr algn="ctr"/>
            <a:r>
              <a:rPr lang="en-US" sz="4800" spc="0" dirty="0"/>
              <a:t>Permitted Disclosures</a:t>
            </a:r>
          </a:p>
        </p:txBody>
      </p:sp>
    </p:spTree>
    <p:extLst>
      <p:ext uri="{BB962C8B-B14F-4D97-AF65-F5344CB8AC3E}">
        <p14:creationId xmlns:p14="http://schemas.microsoft.com/office/powerpoint/2010/main" val="1790502537"/>
      </p:ext>
    </p:extLst>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83" y="304800"/>
            <a:ext cx="8382000" cy="664797"/>
          </a:xfrm>
        </p:spPr>
        <p:txBody>
          <a:bodyPr/>
          <a:lstStyle/>
          <a:p>
            <a:pPr algn="ctr"/>
            <a:r>
              <a:rPr lang="en-US" dirty="0"/>
              <a:t>Applicable Permitted Disclosures</a:t>
            </a:r>
          </a:p>
        </p:txBody>
      </p:sp>
      <p:sp>
        <p:nvSpPr>
          <p:cNvPr id="3" name="Text Placeholder 2"/>
          <p:cNvSpPr>
            <a:spLocks noGrp="1"/>
          </p:cNvSpPr>
          <p:nvPr>
            <p:ph type="body" sz="quarter" idx="10"/>
          </p:nvPr>
        </p:nvSpPr>
        <p:spPr>
          <a:xfrm>
            <a:off x="228600" y="1295400"/>
            <a:ext cx="8275583" cy="4776692"/>
          </a:xfrm>
        </p:spPr>
        <p:txBody>
          <a:bodyPr/>
          <a:lstStyle/>
          <a:p>
            <a:r>
              <a:rPr lang="en-US" sz="2800" dirty="0"/>
              <a:t>School officials, including teachers, with legitimate educational interest;</a:t>
            </a:r>
          </a:p>
          <a:p>
            <a:pPr lvl="1"/>
            <a:r>
              <a:rPr lang="en-US" sz="2400" dirty="0"/>
              <a:t>“School official” includes contractor/consultant/volunteer/other party performing service/function that would otherwise require school employee, is under direct control of the institution with respect to use and maintenance of education records and is  required to comply with FERPA’s re-disclosure requirements Other schools to which a student is transferring</a:t>
            </a:r>
          </a:p>
          <a:p>
            <a:pPr marL="517525" lvl="1" indent="0">
              <a:buNone/>
            </a:pPr>
            <a:endParaRPr lang="en-US" sz="2400" dirty="0"/>
          </a:p>
          <a:p>
            <a:r>
              <a:rPr lang="en-US" sz="2800" dirty="0"/>
              <a:t>Disclosures to parents (unless “eligible student”) or the student</a:t>
            </a:r>
          </a:p>
        </p:txBody>
      </p:sp>
    </p:spTree>
    <p:extLst>
      <p:ext uri="{BB962C8B-B14F-4D97-AF65-F5344CB8AC3E}">
        <p14:creationId xmlns:p14="http://schemas.microsoft.com/office/powerpoint/2010/main" val="3654418769"/>
      </p:ext>
    </p:extLst>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83" y="304800"/>
            <a:ext cx="8382000" cy="664797"/>
          </a:xfrm>
        </p:spPr>
        <p:txBody>
          <a:bodyPr/>
          <a:lstStyle/>
          <a:p>
            <a:pPr algn="ctr"/>
            <a:r>
              <a:rPr lang="en-US" dirty="0"/>
              <a:t>Applicable Permitted Disclosures</a:t>
            </a:r>
          </a:p>
        </p:txBody>
      </p:sp>
      <p:sp>
        <p:nvSpPr>
          <p:cNvPr id="3" name="Text Placeholder 2"/>
          <p:cNvSpPr>
            <a:spLocks noGrp="1"/>
          </p:cNvSpPr>
          <p:nvPr>
            <p:ph type="body" sz="quarter" idx="10"/>
          </p:nvPr>
        </p:nvSpPr>
        <p:spPr>
          <a:xfrm>
            <a:off x="152400" y="1219200"/>
            <a:ext cx="8275583" cy="4924425"/>
          </a:xfrm>
        </p:spPr>
        <p:txBody>
          <a:bodyPr/>
          <a:lstStyle/>
          <a:p>
            <a:r>
              <a:rPr lang="en-US" sz="2600" dirty="0"/>
              <a:t>Pursuant to a judicial order or lawfully issued subpoena</a:t>
            </a:r>
          </a:p>
          <a:p>
            <a:r>
              <a:rPr lang="en-US" sz="2600" dirty="0"/>
              <a:t>Appropriate persons, including parents of an “eligible student”, in cases of health and safety emergencies</a:t>
            </a:r>
          </a:p>
          <a:p>
            <a:r>
              <a:rPr lang="en-US" sz="2600" dirty="0"/>
              <a:t>State and local authorities in the juvenile justice system, pursuant to specific State law.</a:t>
            </a:r>
          </a:p>
          <a:p>
            <a:r>
              <a:rPr lang="en-US" sz="2600" dirty="0"/>
              <a:t>Student Directory Information unless opt-out</a:t>
            </a:r>
          </a:p>
          <a:p>
            <a:pPr lvl="1"/>
            <a:r>
              <a:rPr lang="en-US" sz="2600" dirty="0"/>
              <a:t>Name, address, phone #, DOB, dates of attendance, honors and awards, etc.</a:t>
            </a:r>
            <a:endParaRPr lang="en-US" sz="1200" dirty="0"/>
          </a:p>
          <a:p>
            <a:pPr marL="517525" lvl="1" indent="0">
              <a:buNone/>
            </a:pPr>
            <a:endParaRPr lang="en-US" sz="1200" dirty="0"/>
          </a:p>
          <a:p>
            <a:pPr marL="517525" lvl="1" indent="0">
              <a:buNone/>
            </a:pPr>
            <a:r>
              <a:rPr lang="en-US" sz="2600" dirty="0"/>
              <a:t>Note: postsecondary “treatment records” may be disclosed pursuant to these exceptions but the records then become “education records” subject to all FERPA requirements</a:t>
            </a:r>
          </a:p>
        </p:txBody>
      </p:sp>
    </p:spTree>
    <p:extLst>
      <p:ext uri="{BB962C8B-B14F-4D97-AF65-F5344CB8AC3E}">
        <p14:creationId xmlns:p14="http://schemas.microsoft.com/office/powerpoint/2010/main" val="1791394200"/>
      </p:ext>
    </p:extLst>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166" y="685800"/>
            <a:ext cx="8382000" cy="664797"/>
          </a:xfrm>
        </p:spPr>
        <p:txBody>
          <a:bodyPr/>
          <a:lstStyle/>
          <a:p>
            <a:pPr algn="ctr"/>
            <a:r>
              <a:rPr lang="en-US" dirty="0"/>
              <a:t>FERPA-De-identified PII</a:t>
            </a:r>
          </a:p>
        </p:txBody>
      </p:sp>
      <p:sp>
        <p:nvSpPr>
          <p:cNvPr id="3" name="Text Placeholder 2"/>
          <p:cNvSpPr>
            <a:spLocks noGrp="1"/>
          </p:cNvSpPr>
          <p:nvPr>
            <p:ph type="body" sz="quarter" idx="10"/>
          </p:nvPr>
        </p:nvSpPr>
        <p:spPr>
          <a:xfrm>
            <a:off x="401583" y="1905000"/>
            <a:ext cx="8275583" cy="3160967"/>
          </a:xfrm>
        </p:spPr>
        <p:txBody>
          <a:bodyPr/>
          <a:lstStyle/>
          <a:p>
            <a:pPr marL="0" indent="0">
              <a:buNone/>
            </a:pPr>
            <a:r>
              <a:rPr lang="en-US" dirty="0"/>
              <a:t>Schools may release records or information if reasonable determination that a student’s identity is not personally identifiable</a:t>
            </a:r>
          </a:p>
          <a:p>
            <a:pPr>
              <a:buFont typeface="Arial" panose="020B0604020202020204" pitchFamily="34" charset="0"/>
              <a:buChar char="•"/>
            </a:pPr>
            <a:r>
              <a:rPr lang="en-US" dirty="0"/>
              <a:t>whether through single or multiple releases</a:t>
            </a:r>
          </a:p>
          <a:p>
            <a:pPr>
              <a:buFont typeface="Arial" panose="020B0604020202020204" pitchFamily="34" charset="0"/>
              <a:buChar char="•"/>
            </a:pPr>
            <a:r>
              <a:rPr lang="en-US" dirty="0"/>
              <a:t>taking into account reasonably available information</a:t>
            </a:r>
          </a:p>
        </p:txBody>
      </p:sp>
    </p:spTree>
    <p:extLst>
      <p:ext uri="{BB962C8B-B14F-4D97-AF65-F5344CB8AC3E}">
        <p14:creationId xmlns:p14="http://schemas.microsoft.com/office/powerpoint/2010/main" val="173330767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533400"/>
            <a:ext cx="8591550" cy="1905000"/>
          </a:xfrm>
        </p:spPr>
        <p:txBody>
          <a:bodyPr>
            <a:normAutofit/>
          </a:bodyPr>
          <a:lstStyle/>
          <a:p>
            <a:pPr algn="ctr"/>
            <a:r>
              <a:rPr lang="en-US" dirty="0"/>
              <a:t>General Rule </a:t>
            </a:r>
            <a:br>
              <a:rPr lang="en-US" dirty="0"/>
            </a:br>
            <a:r>
              <a:rPr lang="en-US" sz="4000" dirty="0">
                <a:solidFill>
                  <a:schemeClr val="tx2"/>
                </a:solidFill>
              </a:rPr>
              <a:t>(HIPAA, Part 2 and FERPA)</a:t>
            </a:r>
          </a:p>
        </p:txBody>
      </p:sp>
      <p:sp>
        <p:nvSpPr>
          <p:cNvPr id="3" name="Text Placeholder 2"/>
          <p:cNvSpPr>
            <a:spLocks noGrp="1"/>
          </p:cNvSpPr>
          <p:nvPr>
            <p:ph type="body" sz="quarter" idx="10"/>
          </p:nvPr>
        </p:nvSpPr>
        <p:spPr>
          <a:xfrm>
            <a:off x="533400" y="2438400"/>
            <a:ext cx="8134350" cy="4114800"/>
          </a:xfrm>
        </p:spPr>
        <p:txBody>
          <a:bodyPr>
            <a:normAutofit/>
          </a:bodyPr>
          <a:lstStyle/>
          <a:p>
            <a:pPr marL="169862" indent="0">
              <a:buNone/>
            </a:pPr>
            <a:r>
              <a:rPr lang="en-US" sz="3400" dirty="0"/>
              <a:t>Persons/Organizations covered by these laws must obtain </a:t>
            </a:r>
            <a:r>
              <a:rPr lang="en-US" sz="3400" dirty="0">
                <a:solidFill>
                  <a:schemeClr val="tx2"/>
                </a:solidFill>
              </a:rPr>
              <a:t>written authorization </a:t>
            </a:r>
            <a:r>
              <a:rPr lang="en-US" sz="3400" dirty="0"/>
              <a:t>to disclose protected information unless the applicable law contains an </a:t>
            </a:r>
            <a:r>
              <a:rPr lang="en-US" sz="3400" dirty="0">
                <a:solidFill>
                  <a:schemeClr val="tx2"/>
                </a:solidFill>
              </a:rPr>
              <a:t>exception </a:t>
            </a:r>
            <a:r>
              <a:rPr lang="en-US" sz="3400" dirty="0"/>
              <a:t>for that particular disclosure</a:t>
            </a:r>
          </a:p>
        </p:txBody>
      </p:sp>
    </p:spTree>
    <p:extLst>
      <p:ext uri="{BB962C8B-B14F-4D97-AF65-F5344CB8AC3E}">
        <p14:creationId xmlns:p14="http://schemas.microsoft.com/office/powerpoint/2010/main" val="3119966597"/>
      </p:ext>
    </p:extLst>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382000" cy="609398"/>
          </a:xfrm>
        </p:spPr>
        <p:txBody>
          <a:bodyPr/>
          <a:lstStyle/>
          <a:p>
            <a:pPr algn="ctr"/>
            <a:r>
              <a:rPr lang="en-US" sz="4400" dirty="0"/>
              <a:t>Re-disclosures of PII</a:t>
            </a:r>
          </a:p>
        </p:txBody>
      </p:sp>
      <p:sp>
        <p:nvSpPr>
          <p:cNvPr id="3" name="Text Placeholder 2"/>
          <p:cNvSpPr>
            <a:spLocks noGrp="1"/>
          </p:cNvSpPr>
          <p:nvPr>
            <p:ph type="body" sz="quarter" idx="10"/>
          </p:nvPr>
        </p:nvSpPr>
        <p:spPr>
          <a:xfrm>
            <a:off x="381000" y="1905000"/>
            <a:ext cx="8534400" cy="2582245"/>
          </a:xfrm>
        </p:spPr>
        <p:txBody>
          <a:bodyPr/>
          <a:lstStyle/>
          <a:p>
            <a:pPr marL="517525" lvl="1" indent="0">
              <a:buNone/>
            </a:pPr>
            <a:endParaRPr lang="en-US" sz="1000" dirty="0"/>
          </a:p>
          <a:p>
            <a:pPr marL="0" indent="0">
              <a:buNone/>
            </a:pPr>
            <a:endParaRPr lang="en-US" sz="2800" dirty="0"/>
          </a:p>
          <a:p>
            <a:r>
              <a:rPr lang="en-US" dirty="0"/>
              <a:t>No prohibition if not a FERPA covered agency/institution unless contractually bound to not re-disclose or another law applies</a:t>
            </a:r>
          </a:p>
          <a:p>
            <a:endParaRPr lang="en-US" dirty="0"/>
          </a:p>
        </p:txBody>
      </p:sp>
    </p:spTree>
    <p:extLst>
      <p:ext uri="{BB962C8B-B14F-4D97-AF65-F5344CB8AC3E}">
        <p14:creationId xmlns:p14="http://schemas.microsoft.com/office/powerpoint/2010/main" val="2016791151"/>
      </p:ext>
    </p:extLst>
  </p:cSld>
  <p:clrMapOvr>
    <a:masterClrMapping/>
  </p:clrMapOvr>
  <p:transition>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667000"/>
            <a:ext cx="7681913" cy="1523495"/>
          </a:xfrm>
        </p:spPr>
        <p:txBody>
          <a:bodyPr/>
          <a:lstStyle/>
          <a:p>
            <a:pPr algn="ctr"/>
            <a:r>
              <a:rPr lang="en-US" i="1" dirty="0"/>
              <a:t>Providing Consent</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1888075"/>
      </p:ext>
    </p:extLst>
  </p:cSld>
  <p:clrMapOvr>
    <a:masterClrMapping/>
  </p:clrMapOvr>
  <p:transition>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950" y="533400"/>
            <a:ext cx="8382000" cy="553998"/>
          </a:xfrm>
        </p:spPr>
        <p:txBody>
          <a:bodyPr/>
          <a:lstStyle/>
          <a:p>
            <a:pPr algn="ctr"/>
            <a:r>
              <a:rPr lang="en-US" sz="4000" dirty="0"/>
              <a:t>School Counselors</a:t>
            </a:r>
          </a:p>
        </p:txBody>
      </p:sp>
      <p:sp>
        <p:nvSpPr>
          <p:cNvPr id="3" name="Text Placeholder 2"/>
          <p:cNvSpPr>
            <a:spLocks noGrp="1"/>
          </p:cNvSpPr>
          <p:nvPr>
            <p:ph type="body" sz="quarter" idx="10"/>
          </p:nvPr>
        </p:nvSpPr>
        <p:spPr>
          <a:xfrm>
            <a:off x="334950" y="1676400"/>
            <a:ext cx="8526518" cy="3751898"/>
          </a:xfrm>
        </p:spPr>
        <p:txBody>
          <a:bodyPr/>
          <a:lstStyle/>
          <a:p>
            <a:pPr>
              <a:lnSpc>
                <a:spcPct val="80000"/>
              </a:lnSpc>
            </a:pPr>
            <a:r>
              <a:rPr lang="en-US" altLang="en-US" dirty="0"/>
              <a:t>School counseling is regular educational services so minor can receive that service without parent consent</a:t>
            </a:r>
          </a:p>
          <a:p>
            <a:pPr>
              <a:lnSpc>
                <a:spcPct val="80000"/>
              </a:lnSpc>
            </a:pPr>
            <a:r>
              <a:rPr lang="en-US" altLang="en-US" dirty="0"/>
              <a:t>Parent can specifically forbid school counselor services</a:t>
            </a:r>
          </a:p>
          <a:p>
            <a:pPr>
              <a:lnSpc>
                <a:spcPct val="80000"/>
              </a:lnSpc>
            </a:pPr>
            <a:r>
              <a:rPr lang="en-US" altLang="en-US" dirty="0"/>
              <a:t>Typically needed for group sessions</a:t>
            </a:r>
          </a:p>
          <a:p>
            <a:pPr>
              <a:lnSpc>
                <a:spcPct val="80000"/>
              </a:lnSpc>
            </a:pPr>
            <a:r>
              <a:rPr lang="en-US" altLang="en-US" dirty="0"/>
              <a:t>School district can have additional policies regarding services and parent permission</a:t>
            </a:r>
          </a:p>
        </p:txBody>
      </p:sp>
    </p:spTree>
    <p:extLst>
      <p:ext uri="{BB962C8B-B14F-4D97-AF65-F5344CB8AC3E}">
        <p14:creationId xmlns:p14="http://schemas.microsoft.com/office/powerpoint/2010/main" val="243680016"/>
      </p:ext>
    </p:extLst>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819564"/>
            <a:ext cx="7681913" cy="1523495"/>
          </a:xfrm>
        </p:spPr>
        <p:txBody>
          <a:bodyPr/>
          <a:lstStyle/>
          <a:p>
            <a:pPr algn="ctr"/>
            <a:r>
              <a:rPr lang="en-US" i="1" dirty="0"/>
              <a:t>Parental Access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42396150"/>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425" y="457200"/>
            <a:ext cx="8382000" cy="664797"/>
          </a:xfrm>
        </p:spPr>
        <p:txBody>
          <a:bodyPr/>
          <a:lstStyle/>
          <a:p>
            <a:pPr algn="ctr"/>
            <a:r>
              <a:rPr lang="en-US" dirty="0"/>
              <a:t>Parents Access to Records</a:t>
            </a:r>
          </a:p>
        </p:txBody>
      </p:sp>
      <p:sp>
        <p:nvSpPr>
          <p:cNvPr id="3" name="Text Placeholder 2"/>
          <p:cNvSpPr>
            <a:spLocks noGrp="1"/>
          </p:cNvSpPr>
          <p:nvPr>
            <p:ph type="body" sz="quarter" idx="10"/>
          </p:nvPr>
        </p:nvSpPr>
        <p:spPr>
          <a:xfrm>
            <a:off x="354425" y="1219200"/>
            <a:ext cx="8382000" cy="5616922"/>
          </a:xfrm>
        </p:spPr>
        <p:txBody>
          <a:bodyPr/>
          <a:lstStyle/>
          <a:p>
            <a:pPr lvl="0"/>
            <a:r>
              <a:rPr lang="en-US" sz="3000" dirty="0"/>
              <a:t>Until student turns 18 or enters a postsecondary institution, FERPA provides parents with right to inspect child’s education records (which includes records of FERPA-covered health provider)</a:t>
            </a:r>
          </a:p>
          <a:p>
            <a:pPr lvl="0"/>
            <a:r>
              <a:rPr lang="en-US" sz="3000" dirty="0"/>
              <a:t>When student turns 18 or enters a postsecondary institution (whichever is first), rights transfer to student (“eligible student”)</a:t>
            </a:r>
          </a:p>
          <a:p>
            <a:pPr lvl="0"/>
            <a:r>
              <a:rPr lang="en-US" sz="3000" dirty="0"/>
              <a:t>FERPA and Part 2 are in conflict!!</a:t>
            </a:r>
          </a:p>
          <a:p>
            <a:pPr lvl="1"/>
            <a:r>
              <a:rPr lang="en-US" sz="2600" dirty="0"/>
              <a:t>Does not include personal notes or oral/verbal communications</a:t>
            </a:r>
          </a:p>
          <a:p>
            <a:pPr lvl="1"/>
            <a:r>
              <a:rPr lang="en-US" sz="2600" dirty="0"/>
              <a:t>Note:  Schools are not required to inform parents about services that a minor consented to receive </a:t>
            </a:r>
            <a:endParaRPr lang="en-US" sz="3000" dirty="0"/>
          </a:p>
          <a:p>
            <a:pPr marL="0" indent="0">
              <a:buNone/>
            </a:pPr>
            <a:endParaRPr lang="en-US" sz="3000" dirty="0"/>
          </a:p>
        </p:txBody>
      </p:sp>
    </p:spTree>
    <p:extLst>
      <p:ext uri="{BB962C8B-B14F-4D97-AF65-F5344CB8AC3E}">
        <p14:creationId xmlns:p14="http://schemas.microsoft.com/office/powerpoint/2010/main" val="2612445512"/>
      </p:ext>
    </p:extLst>
  </p:cSld>
  <p:clrMapOvr>
    <a:masterClrMapping/>
  </p:clrMapOvr>
  <p:transition>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819564"/>
            <a:ext cx="7681913" cy="1523495"/>
          </a:xfrm>
        </p:spPr>
        <p:txBody>
          <a:bodyPr/>
          <a:lstStyle/>
          <a:p>
            <a:pPr algn="ctr"/>
            <a:r>
              <a:rPr lang="en-US" i="1" dirty="0"/>
              <a:t>Authorizing Disclosures</a:t>
            </a:r>
            <a:br>
              <a:rPr lang="en-US" i="1" dirty="0"/>
            </a:br>
            <a:endParaRPr lang="en-US" i="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55261641"/>
      </p:ext>
    </p:extLst>
  </p:cSld>
  <p:clrMapOvr>
    <a:masterClrMapping/>
  </p:clrMapOvr>
  <p:transition>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839200" cy="1218795"/>
          </a:xfrm>
        </p:spPr>
        <p:txBody>
          <a:bodyPr/>
          <a:lstStyle/>
          <a:p>
            <a:pPr algn="ctr"/>
            <a:r>
              <a:rPr lang="en-US" sz="4400" dirty="0"/>
              <a:t>Disclosure of Minor’s Protected Information to 3</a:t>
            </a:r>
            <a:r>
              <a:rPr lang="en-US" sz="4400" baseline="30000" dirty="0"/>
              <a:t>rd</a:t>
            </a:r>
            <a:r>
              <a:rPr lang="en-US" sz="4400" dirty="0"/>
              <a:t> Parties </a:t>
            </a:r>
          </a:p>
        </p:txBody>
      </p:sp>
      <p:sp>
        <p:nvSpPr>
          <p:cNvPr id="3" name="Text Placeholder 2"/>
          <p:cNvSpPr>
            <a:spLocks noGrp="1"/>
          </p:cNvSpPr>
          <p:nvPr>
            <p:ph type="body" sz="quarter" idx="10"/>
          </p:nvPr>
        </p:nvSpPr>
        <p:spPr>
          <a:xfrm>
            <a:off x="388882" y="2286000"/>
            <a:ext cx="8526518" cy="2917722"/>
          </a:xfrm>
        </p:spPr>
        <p:txBody>
          <a:bodyPr/>
          <a:lstStyle/>
          <a:p>
            <a:r>
              <a:rPr lang="en-US" dirty="0"/>
              <a:t>Parent or “eligible student” must provide written consent</a:t>
            </a:r>
          </a:p>
          <a:p>
            <a:pPr marL="0" indent="0">
              <a:buNone/>
            </a:pPr>
            <a:endParaRPr lang="en-US" dirty="0"/>
          </a:p>
          <a:p>
            <a:r>
              <a:rPr lang="en-US" altLang="en-US" dirty="0"/>
              <a:t>Specific requirements for written consent</a:t>
            </a:r>
          </a:p>
          <a:p>
            <a:pPr marL="0" indent="0">
              <a:buNone/>
            </a:pPr>
            <a:endParaRPr lang="en-US" sz="2800" dirty="0"/>
          </a:p>
          <a:p>
            <a:endParaRPr lang="en-US" sz="2800" dirty="0"/>
          </a:p>
        </p:txBody>
      </p:sp>
    </p:spTree>
    <p:extLst>
      <p:ext uri="{BB962C8B-B14F-4D97-AF65-F5344CB8AC3E}">
        <p14:creationId xmlns:p14="http://schemas.microsoft.com/office/powerpoint/2010/main" val="6661750"/>
      </p:ext>
    </p:extLst>
  </p:cSld>
  <p:clrMapOvr>
    <a:masterClrMapping/>
  </p:clrMapOvr>
  <p:transition>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895600"/>
            <a:ext cx="7681913" cy="1142495"/>
          </a:xfrm>
        </p:spPr>
        <p:txBody>
          <a:bodyPr/>
          <a:lstStyle/>
          <a:p>
            <a:pPr algn="ctr"/>
            <a:r>
              <a:rPr lang="en-US" dirty="0"/>
              <a:t>Applicability to </a:t>
            </a:r>
            <a:br>
              <a:rPr lang="en-US" dirty="0"/>
            </a:br>
            <a:r>
              <a:rPr lang="en-US" dirty="0"/>
              <a:t>Student BH Records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38857496"/>
      </p:ext>
    </p:extLst>
  </p:cSld>
  <p:clrMapOvr>
    <a:masterClrMapping/>
  </p:clrMapOvr>
  <p:transition>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765" y="685800"/>
            <a:ext cx="8382000" cy="664797"/>
          </a:xfrm>
        </p:spPr>
        <p:txBody>
          <a:bodyPr/>
          <a:lstStyle/>
          <a:p>
            <a:pPr algn="ctr"/>
            <a:r>
              <a:rPr lang="en-US" dirty="0"/>
              <a:t>FERPA, HIPAA and Part 2</a:t>
            </a:r>
          </a:p>
        </p:txBody>
      </p:sp>
      <p:sp>
        <p:nvSpPr>
          <p:cNvPr id="3" name="Text Placeholder 2"/>
          <p:cNvSpPr>
            <a:spLocks noGrp="1"/>
          </p:cNvSpPr>
          <p:nvPr>
            <p:ph type="body" sz="quarter" idx="10"/>
          </p:nvPr>
        </p:nvSpPr>
        <p:spPr>
          <a:xfrm>
            <a:off x="396765" y="1752600"/>
            <a:ext cx="8382000" cy="3939540"/>
          </a:xfrm>
        </p:spPr>
        <p:txBody>
          <a:bodyPr/>
          <a:lstStyle/>
          <a:p>
            <a:pPr marL="0" indent="0">
              <a:buNone/>
            </a:pPr>
            <a:endParaRPr lang="en-US" dirty="0"/>
          </a:p>
          <a:p>
            <a:pPr lvl="0"/>
            <a:r>
              <a:rPr lang="en-US" dirty="0"/>
              <a:t>HIPAA Privacy Rule does not apply to FERPA-covered records </a:t>
            </a:r>
          </a:p>
          <a:p>
            <a:pPr marL="0" lvl="0" indent="0">
              <a:buNone/>
            </a:pPr>
            <a:endParaRPr lang="en-US" dirty="0"/>
          </a:p>
          <a:p>
            <a:r>
              <a:rPr lang="en-US" dirty="0"/>
              <a:t>Part 2 disclosure requirements apply to FERPA or HIPAA-covered records if provided by a Part 2 program</a:t>
            </a:r>
          </a:p>
          <a:p>
            <a:pPr lvl="0"/>
            <a:endParaRPr lang="en-US" dirty="0"/>
          </a:p>
        </p:txBody>
      </p:sp>
    </p:spTree>
    <p:extLst>
      <p:ext uri="{BB962C8B-B14F-4D97-AF65-F5344CB8AC3E}">
        <p14:creationId xmlns:p14="http://schemas.microsoft.com/office/powerpoint/2010/main" val="3803826959"/>
      </p:ext>
    </p:extLst>
  </p:cSld>
  <p:clrMapOvr>
    <a:masterClrMapping/>
  </p:clrMapOvr>
  <p:transition>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286000"/>
            <a:ext cx="7681913" cy="1142495"/>
          </a:xfrm>
        </p:spPr>
        <p:txBody>
          <a:bodyPr/>
          <a:lstStyle/>
          <a:p>
            <a:pPr algn="ctr"/>
            <a:r>
              <a:rPr lang="en-US" sz="4800" i="1" dirty="0"/>
              <a:t>School is FERPA-covered.</a:t>
            </a:r>
            <a:br>
              <a:rPr lang="en-US" sz="4800" i="1" dirty="0"/>
            </a:br>
            <a:br>
              <a:rPr lang="en-US" sz="4800" i="1" dirty="0"/>
            </a:br>
            <a:r>
              <a:rPr lang="en-US" sz="4800" i="1" dirty="0"/>
              <a:t>Does HIPAA or FERPA apply to student’s BH services records?</a:t>
            </a:r>
          </a:p>
        </p:txBody>
      </p:sp>
      <p:sp>
        <p:nvSpPr>
          <p:cNvPr id="3" name="Subtitle 2"/>
          <p:cNvSpPr>
            <a:spLocks noGrp="1"/>
          </p:cNvSpPr>
          <p:nvPr>
            <p:ph type="subTitle" idx="1"/>
          </p:nvPr>
        </p:nvSpPr>
        <p:spPr>
          <a:xfrm>
            <a:off x="691870" y="838200"/>
            <a:ext cx="7681913" cy="842665"/>
          </a:xfrm>
        </p:spPr>
        <p:txBody>
          <a:bodyPr/>
          <a:lstStyle/>
          <a:p>
            <a:pPr algn="ctr"/>
            <a:r>
              <a:rPr lang="en-US" sz="4400" dirty="0"/>
              <a:t>The Big Question!</a:t>
            </a:r>
          </a:p>
        </p:txBody>
      </p:sp>
    </p:spTree>
    <p:extLst>
      <p:ext uri="{BB962C8B-B14F-4D97-AF65-F5344CB8AC3E}">
        <p14:creationId xmlns:p14="http://schemas.microsoft.com/office/powerpoint/2010/main" val="379226637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955" y="832356"/>
            <a:ext cx="7043208" cy="1523494"/>
          </a:xfrm>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a:xfrm>
            <a:off x="722049" y="2998094"/>
            <a:ext cx="7690114" cy="1384994"/>
          </a:xfrm>
        </p:spPr>
        <p:txBody>
          <a:bodyPr/>
          <a:lstStyle/>
          <a:p>
            <a:pPr algn="ctr"/>
            <a:r>
              <a:rPr lang="en-US" sz="6000" spc="0" dirty="0"/>
              <a:t>HIPAA</a:t>
            </a:r>
          </a:p>
        </p:txBody>
      </p:sp>
    </p:spTree>
    <p:extLst>
      <p:ext uri="{BB962C8B-B14F-4D97-AF65-F5344CB8AC3E}">
        <p14:creationId xmlns:p14="http://schemas.microsoft.com/office/powerpoint/2010/main" val="2629175021"/>
      </p:ext>
    </p:extLst>
  </p:cSld>
  <p:clrMapOvr>
    <a:masterClrMapping/>
  </p:clrMapOvr>
  <p:transition>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042" y="304800"/>
            <a:ext cx="8382000" cy="664797"/>
          </a:xfrm>
        </p:spPr>
        <p:txBody>
          <a:bodyPr/>
          <a:lstStyle/>
          <a:p>
            <a:pPr algn="ctr"/>
            <a:r>
              <a:rPr lang="en-US" dirty="0"/>
              <a:t>Does HIPAA or FERPA Apply?</a:t>
            </a:r>
          </a:p>
        </p:txBody>
      </p:sp>
      <p:sp>
        <p:nvSpPr>
          <p:cNvPr id="3" name="Text Placeholder 2"/>
          <p:cNvSpPr>
            <a:spLocks noGrp="1"/>
          </p:cNvSpPr>
          <p:nvPr>
            <p:ph type="body" sz="quarter" idx="10"/>
          </p:nvPr>
        </p:nvSpPr>
        <p:spPr>
          <a:xfrm>
            <a:off x="64477" y="1066800"/>
            <a:ext cx="8702565" cy="5099858"/>
          </a:xfrm>
        </p:spPr>
        <p:txBody>
          <a:bodyPr/>
          <a:lstStyle/>
          <a:p>
            <a:pPr marL="117475" lvl="1" indent="0">
              <a:buNone/>
            </a:pPr>
            <a:r>
              <a:rPr lang="en-US" sz="3200" dirty="0"/>
              <a:t>HIPAA applies if provider is:</a:t>
            </a:r>
          </a:p>
          <a:p>
            <a:r>
              <a:rPr lang="en-US" dirty="0"/>
              <a:t>Funded, administered and operated by or on behalf of a public or private health, social services or other non-educational agency or individual</a:t>
            </a:r>
          </a:p>
          <a:p>
            <a:pPr marL="0" indent="0" algn="ctr">
              <a:buNone/>
            </a:pPr>
            <a:r>
              <a:rPr lang="en-US" dirty="0"/>
              <a:t>AND</a:t>
            </a:r>
          </a:p>
          <a:p>
            <a:r>
              <a:rPr lang="en-US" u="sng" dirty="0"/>
              <a:t>Not</a:t>
            </a:r>
            <a:r>
              <a:rPr lang="en-US" dirty="0"/>
              <a:t> employed by, under contract to, or otherwise acting on behalf of school</a:t>
            </a:r>
          </a:p>
          <a:p>
            <a:pPr marL="0" indent="0" algn="ctr">
              <a:buNone/>
            </a:pPr>
            <a:r>
              <a:rPr lang="en-US" sz="2400" dirty="0"/>
              <a:t>i.e. Not acting “on behalf of” school = not “education record</a:t>
            </a:r>
          </a:p>
          <a:p>
            <a:pPr marL="517525" lvl="1" indent="0" algn="ctr">
              <a:buNone/>
            </a:pPr>
            <a:endParaRPr lang="en-US" sz="800" dirty="0"/>
          </a:p>
          <a:p>
            <a:pPr marL="569913" indent="-225425">
              <a:buNone/>
            </a:pPr>
            <a:r>
              <a:rPr lang="en-US" sz="2600" dirty="0"/>
              <a:t>* regardless of whether services provided on school grounds or off-site or whether provider maintains records and not the school</a:t>
            </a:r>
          </a:p>
        </p:txBody>
      </p:sp>
    </p:spTree>
    <p:extLst>
      <p:ext uri="{BB962C8B-B14F-4D97-AF65-F5344CB8AC3E}">
        <p14:creationId xmlns:p14="http://schemas.microsoft.com/office/powerpoint/2010/main" val="996976191"/>
      </p:ext>
    </p:extLst>
  </p:cSld>
  <p:clrMapOvr>
    <a:masterClrMapping/>
  </p:clrMapOvr>
  <p:transition>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664797"/>
          </a:xfrm>
        </p:spPr>
        <p:txBody>
          <a:bodyPr/>
          <a:lstStyle/>
          <a:p>
            <a:pPr algn="ctr"/>
            <a:r>
              <a:rPr lang="en-US" dirty="0"/>
              <a:t>Does HIPAA or FERPA Apply?</a:t>
            </a:r>
          </a:p>
        </p:txBody>
      </p:sp>
      <p:sp>
        <p:nvSpPr>
          <p:cNvPr id="3" name="Text Placeholder 2"/>
          <p:cNvSpPr>
            <a:spLocks noGrp="1"/>
          </p:cNvSpPr>
          <p:nvPr>
            <p:ph type="body" sz="quarter" idx="10"/>
          </p:nvPr>
        </p:nvSpPr>
        <p:spPr>
          <a:xfrm>
            <a:off x="152400" y="817197"/>
            <a:ext cx="8839200" cy="5459956"/>
          </a:xfrm>
        </p:spPr>
        <p:txBody>
          <a:bodyPr/>
          <a:lstStyle/>
          <a:p>
            <a:pPr marL="0" indent="0">
              <a:buNone/>
            </a:pPr>
            <a:r>
              <a:rPr lang="en-US" dirty="0"/>
              <a:t>FERPA applies if provider is:</a:t>
            </a:r>
          </a:p>
          <a:p>
            <a:r>
              <a:rPr lang="en-US" dirty="0"/>
              <a:t>Funded, administered and operated by or on behalf of a school or educational agency</a:t>
            </a:r>
          </a:p>
          <a:p>
            <a:pPr marL="0" indent="0" algn="ctr">
              <a:buNone/>
            </a:pPr>
            <a:r>
              <a:rPr lang="en-US" dirty="0"/>
              <a:t>OR </a:t>
            </a:r>
          </a:p>
          <a:p>
            <a:r>
              <a:rPr lang="en-US" dirty="0"/>
              <a:t>Employed, contracted or otherwise under direct control of a school  or educational agency (even if funding originated from a HIPAA-covered source)</a:t>
            </a:r>
          </a:p>
          <a:p>
            <a:pPr marL="0" indent="0" algn="ctr">
              <a:buNone/>
            </a:pPr>
            <a:endParaRPr lang="en-US" sz="800" dirty="0"/>
          </a:p>
          <a:p>
            <a:pPr marL="0" indent="0" algn="ctr">
              <a:buNone/>
            </a:pPr>
            <a:r>
              <a:rPr lang="en-US" dirty="0"/>
              <a:t>i.e. acting on behalf of school =“education record”</a:t>
            </a:r>
          </a:p>
          <a:p>
            <a:pPr marL="0" indent="0" algn="ctr">
              <a:buNone/>
            </a:pPr>
            <a:endParaRPr lang="en-US" sz="800" dirty="0"/>
          </a:p>
          <a:p>
            <a:pPr marL="517525" indent="-404813" algn="just">
              <a:buNone/>
            </a:pPr>
            <a:r>
              <a:rPr lang="en-US" sz="2800" dirty="0"/>
              <a:t>* regardless of whether services provided on school grounds or off-site or whether provider maintains records and not the school</a:t>
            </a:r>
          </a:p>
        </p:txBody>
      </p:sp>
    </p:spTree>
    <p:extLst>
      <p:ext uri="{BB962C8B-B14F-4D97-AF65-F5344CB8AC3E}">
        <p14:creationId xmlns:p14="http://schemas.microsoft.com/office/powerpoint/2010/main" val="1111637836"/>
      </p:ext>
    </p:extLst>
  </p:cSld>
  <p:clrMapOvr>
    <a:masterClrMapping/>
  </p:clrMapOvr>
  <p:transition>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255" y="381000"/>
            <a:ext cx="8382000" cy="1329595"/>
          </a:xfrm>
        </p:spPr>
        <p:txBody>
          <a:bodyPr/>
          <a:lstStyle/>
          <a:p>
            <a:pPr algn="ctr"/>
            <a:r>
              <a:rPr lang="en-US" dirty="0"/>
              <a:t>Considerations for HIPAA/FERPA Determinations</a:t>
            </a:r>
          </a:p>
        </p:txBody>
      </p:sp>
      <p:sp>
        <p:nvSpPr>
          <p:cNvPr id="3" name="Text Placeholder 2"/>
          <p:cNvSpPr>
            <a:spLocks noGrp="1"/>
          </p:cNvSpPr>
          <p:nvPr>
            <p:ph type="body" sz="quarter" idx="10"/>
          </p:nvPr>
        </p:nvSpPr>
        <p:spPr>
          <a:xfrm>
            <a:off x="386255" y="1828800"/>
            <a:ext cx="8382000" cy="4038029"/>
          </a:xfrm>
        </p:spPr>
        <p:txBody>
          <a:bodyPr/>
          <a:lstStyle/>
          <a:p>
            <a:pPr>
              <a:buFont typeface="Arial" panose="020B0604020202020204" pitchFamily="34" charset="0"/>
              <a:buChar char="•"/>
            </a:pPr>
            <a:r>
              <a:rPr lang="en-US" altLang="en-US" dirty="0"/>
              <a:t>Provider payment/contract arrangements</a:t>
            </a:r>
          </a:p>
          <a:p>
            <a:pPr>
              <a:buFont typeface="Arial" panose="020B0604020202020204" pitchFamily="34" charset="0"/>
              <a:buChar char="•"/>
            </a:pPr>
            <a:r>
              <a:rPr lang="en-US" altLang="en-US" dirty="0"/>
              <a:t>Administrative arrangements </a:t>
            </a:r>
          </a:p>
          <a:p>
            <a:pPr>
              <a:buFont typeface="Arial" panose="020B0604020202020204" pitchFamily="34" charset="0"/>
              <a:buChar char="•"/>
            </a:pPr>
            <a:r>
              <a:rPr lang="en-US" altLang="en-US" dirty="0"/>
              <a:t>Information sharing with school officials?</a:t>
            </a:r>
          </a:p>
          <a:p>
            <a:pPr>
              <a:buFont typeface="Arial" panose="020B0604020202020204" pitchFamily="34" charset="0"/>
              <a:buChar char="•"/>
            </a:pPr>
            <a:r>
              <a:rPr lang="en-US" altLang="en-US" dirty="0"/>
              <a:t>How students obtain contact with/access to provider</a:t>
            </a:r>
          </a:p>
          <a:p>
            <a:pPr>
              <a:buFont typeface="Arial" panose="020B0604020202020204" pitchFamily="34" charset="0"/>
              <a:buChar char="•"/>
            </a:pPr>
            <a:r>
              <a:rPr lang="en-US" altLang="en-US" dirty="0"/>
              <a:t>Acceptable parent access</a:t>
            </a:r>
          </a:p>
          <a:p>
            <a:pPr>
              <a:buFont typeface="Arial" panose="020B0604020202020204" pitchFamily="34" charset="0"/>
              <a:buChar char="•"/>
            </a:pPr>
            <a:r>
              <a:rPr lang="en-US" altLang="en-US" dirty="0"/>
              <a:t>MH and SUD services combined or distinct services?</a:t>
            </a:r>
          </a:p>
        </p:txBody>
      </p:sp>
    </p:spTree>
    <p:extLst>
      <p:ext uri="{BB962C8B-B14F-4D97-AF65-F5344CB8AC3E}">
        <p14:creationId xmlns:p14="http://schemas.microsoft.com/office/powerpoint/2010/main" val="3425588762"/>
      </p:ext>
    </p:extLst>
  </p:cSld>
  <p:clrMapOvr>
    <a:masterClrMapping/>
  </p:clrMapOvr>
  <p:transition>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382000" cy="664797"/>
          </a:xfrm>
        </p:spPr>
        <p:txBody>
          <a:bodyPr/>
          <a:lstStyle/>
          <a:p>
            <a:pPr algn="ctr"/>
            <a:r>
              <a:rPr lang="en-US" dirty="0"/>
              <a:t>Part 2 might also apply!</a:t>
            </a:r>
          </a:p>
        </p:txBody>
      </p:sp>
      <p:sp>
        <p:nvSpPr>
          <p:cNvPr id="3" name="Text Placeholder 2"/>
          <p:cNvSpPr>
            <a:spLocks noGrp="1"/>
          </p:cNvSpPr>
          <p:nvPr>
            <p:ph type="body" sz="quarter" idx="10"/>
          </p:nvPr>
        </p:nvSpPr>
        <p:spPr>
          <a:xfrm>
            <a:off x="381000" y="1447800"/>
            <a:ext cx="8382000" cy="5092315"/>
          </a:xfrm>
        </p:spPr>
        <p:txBody>
          <a:bodyPr/>
          <a:lstStyle/>
          <a:p>
            <a:r>
              <a:rPr lang="en-US" dirty="0"/>
              <a:t>Applies whenever a Part 2 ”program” is providing the service</a:t>
            </a:r>
          </a:p>
          <a:p>
            <a:pPr lvl="1"/>
            <a:r>
              <a:rPr lang="en-US" dirty="0"/>
              <a:t>Community addiction services provider</a:t>
            </a:r>
          </a:p>
          <a:p>
            <a:pPr lvl="1"/>
            <a:r>
              <a:rPr lang="en-US" dirty="0"/>
              <a:t>School program providing SUD diagnosis, treatment or referral for treatment</a:t>
            </a:r>
          </a:p>
          <a:p>
            <a:r>
              <a:rPr lang="en-US" dirty="0"/>
              <a:t>Regardless of whether HIPAA or FERPA also apply </a:t>
            </a:r>
          </a:p>
          <a:p>
            <a:r>
              <a:rPr lang="en-US" dirty="0"/>
              <a:t>Regardless of provider’s relationship with school, program administration, funding, or any other factors</a:t>
            </a:r>
            <a:endParaRPr lang="en-US" sz="2400" dirty="0"/>
          </a:p>
        </p:txBody>
      </p:sp>
    </p:spTree>
    <p:extLst>
      <p:ext uri="{BB962C8B-B14F-4D97-AF65-F5344CB8AC3E}">
        <p14:creationId xmlns:p14="http://schemas.microsoft.com/office/powerpoint/2010/main" val="3256519558"/>
      </p:ext>
    </p:extLst>
  </p:cSld>
  <p:clrMapOvr>
    <a:masterClrMapping/>
  </p:clrMapOvr>
  <p:transition>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382000" cy="664797"/>
          </a:xfrm>
        </p:spPr>
        <p:txBody>
          <a:bodyPr/>
          <a:lstStyle/>
          <a:p>
            <a:pPr algn="ctr"/>
            <a:r>
              <a:rPr lang="en-US" dirty="0"/>
              <a:t>Bottom Line</a:t>
            </a:r>
          </a:p>
        </p:txBody>
      </p:sp>
      <p:sp>
        <p:nvSpPr>
          <p:cNvPr id="3" name="Text Placeholder 2"/>
          <p:cNvSpPr>
            <a:spLocks noGrp="1"/>
          </p:cNvSpPr>
          <p:nvPr>
            <p:ph type="body" sz="quarter" idx="10"/>
          </p:nvPr>
        </p:nvSpPr>
        <p:spPr>
          <a:xfrm>
            <a:off x="334617" y="2209800"/>
            <a:ext cx="8382000" cy="2376035"/>
          </a:xfrm>
        </p:spPr>
        <p:txBody>
          <a:bodyPr/>
          <a:lstStyle/>
          <a:p>
            <a:r>
              <a:rPr lang="en-US" dirty="0"/>
              <a:t>Mental health provider: HIPAA </a:t>
            </a:r>
            <a:r>
              <a:rPr lang="en-US" u="sng" dirty="0"/>
              <a:t>OR</a:t>
            </a:r>
            <a:r>
              <a:rPr lang="en-US" dirty="0"/>
              <a:t> FERPA applies</a:t>
            </a:r>
          </a:p>
          <a:p>
            <a:pPr marL="0" indent="0">
              <a:buNone/>
            </a:pPr>
            <a:endParaRPr lang="en-US" dirty="0"/>
          </a:p>
          <a:p>
            <a:r>
              <a:rPr lang="en-US" dirty="0"/>
              <a:t>SUD treatment provider: Part 2 </a:t>
            </a:r>
            <a:r>
              <a:rPr lang="en-US" u="sng" dirty="0"/>
              <a:t>AND</a:t>
            </a:r>
            <a:r>
              <a:rPr lang="en-US" dirty="0"/>
              <a:t> FERPA/HIPAA apply</a:t>
            </a:r>
          </a:p>
          <a:p>
            <a:endParaRPr lang="en-US" sz="2400" dirty="0"/>
          </a:p>
        </p:txBody>
      </p:sp>
    </p:spTree>
    <p:extLst>
      <p:ext uri="{BB962C8B-B14F-4D97-AF65-F5344CB8AC3E}">
        <p14:creationId xmlns:p14="http://schemas.microsoft.com/office/powerpoint/2010/main" val="519186730"/>
      </p:ext>
    </p:extLst>
  </p:cSld>
  <p:clrMapOvr>
    <a:masterClrMapping/>
  </p:clrMapOvr>
  <p:transition>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362200"/>
            <a:ext cx="7681913" cy="1523495"/>
          </a:xfrm>
        </p:spPr>
        <p:txBody>
          <a:bodyPr/>
          <a:lstStyle/>
          <a:p>
            <a:pPr algn="ctr"/>
            <a:br>
              <a:rPr lang="en-US" dirty="0"/>
            </a:br>
            <a:r>
              <a:rPr lang="en-US" dirty="0"/>
              <a:t>Scenarios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1279291"/>
      </p:ext>
    </p:extLst>
  </p:cSld>
  <p:clrMapOvr>
    <a:masterClrMapping/>
  </p:clrMapOvr>
  <p:transition>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09" y="381000"/>
            <a:ext cx="8382000" cy="664797"/>
          </a:xfrm>
        </p:spPr>
        <p:txBody>
          <a:bodyPr/>
          <a:lstStyle/>
          <a:p>
            <a:pPr algn="ctr"/>
            <a:r>
              <a:rPr lang="en-US" dirty="0"/>
              <a:t>HIPAA Provider to School</a:t>
            </a:r>
          </a:p>
        </p:txBody>
      </p:sp>
      <p:sp>
        <p:nvSpPr>
          <p:cNvPr id="3" name="Text Placeholder 2"/>
          <p:cNvSpPr>
            <a:spLocks noGrp="1"/>
          </p:cNvSpPr>
          <p:nvPr>
            <p:ph type="body" sz="quarter" idx="10"/>
          </p:nvPr>
        </p:nvSpPr>
        <p:spPr>
          <a:xfrm>
            <a:off x="362809" y="1600200"/>
            <a:ext cx="8382000" cy="4578176"/>
          </a:xfrm>
        </p:spPr>
        <p:txBody>
          <a:bodyPr/>
          <a:lstStyle/>
          <a:p>
            <a:r>
              <a:rPr lang="en-US" sz="3000" dirty="0"/>
              <a:t>HIPAA does not permit provider to make disclosures to school (i.e. principal, teacher, guidance counselor) without authorization except:</a:t>
            </a:r>
          </a:p>
          <a:p>
            <a:pPr lvl="1"/>
            <a:r>
              <a:rPr lang="en-US" sz="2600" dirty="0"/>
              <a:t>to another treatment provider (e.g. school nurse/guidance counselor)</a:t>
            </a:r>
          </a:p>
          <a:p>
            <a:pPr lvl="1"/>
            <a:r>
              <a:rPr lang="en-US" sz="2600" dirty="0"/>
              <a:t>to avert a serious threat or medical emergency</a:t>
            </a:r>
          </a:p>
          <a:p>
            <a:pPr marL="0" indent="0">
              <a:buNone/>
            </a:pPr>
            <a:endParaRPr lang="en-US" sz="3000" dirty="0"/>
          </a:p>
          <a:p>
            <a:pPr marL="0" indent="0">
              <a:buNone/>
            </a:pPr>
            <a:endParaRPr lang="en-US" sz="900" dirty="0"/>
          </a:p>
          <a:p>
            <a:r>
              <a:rPr lang="en-US" sz="3000" dirty="0"/>
              <a:t>Once information recorded by school = FERPA covered</a:t>
            </a:r>
          </a:p>
          <a:p>
            <a:endParaRPr lang="en-US" sz="3000" dirty="0"/>
          </a:p>
        </p:txBody>
      </p:sp>
    </p:spTree>
    <p:extLst>
      <p:ext uri="{BB962C8B-B14F-4D97-AF65-F5344CB8AC3E}">
        <p14:creationId xmlns:p14="http://schemas.microsoft.com/office/powerpoint/2010/main" val="3251414585"/>
      </p:ext>
    </p:extLst>
  </p:cSld>
  <p:clrMapOvr>
    <a:masterClrMapping/>
  </p:clrMapOvr>
  <p:transition>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809" y="685800"/>
            <a:ext cx="8382000" cy="664797"/>
          </a:xfrm>
        </p:spPr>
        <p:txBody>
          <a:bodyPr/>
          <a:lstStyle/>
          <a:p>
            <a:pPr algn="ctr"/>
            <a:r>
              <a:rPr lang="en-US" dirty="0"/>
              <a:t>Part 2 Provider to School</a:t>
            </a:r>
          </a:p>
        </p:txBody>
      </p:sp>
      <p:sp>
        <p:nvSpPr>
          <p:cNvPr id="3" name="Text Placeholder 2"/>
          <p:cNvSpPr>
            <a:spLocks noGrp="1"/>
          </p:cNvSpPr>
          <p:nvPr>
            <p:ph type="body" sz="quarter" idx="10"/>
          </p:nvPr>
        </p:nvSpPr>
        <p:spPr>
          <a:xfrm>
            <a:off x="386255" y="1981200"/>
            <a:ext cx="8382000" cy="3299365"/>
          </a:xfrm>
        </p:spPr>
        <p:txBody>
          <a:bodyPr/>
          <a:lstStyle/>
          <a:p>
            <a:r>
              <a:rPr lang="en-US" sz="3000" dirty="0"/>
              <a:t>Part 2 does not permit disclosure to others at school without authorization except:</a:t>
            </a:r>
          </a:p>
          <a:p>
            <a:pPr lvl="1"/>
            <a:r>
              <a:rPr lang="en-US" sz="2600" dirty="0"/>
              <a:t>“internal communications” to others within program or “treatment team” </a:t>
            </a:r>
          </a:p>
          <a:p>
            <a:pPr lvl="1"/>
            <a:r>
              <a:rPr lang="en-US" sz="2600" dirty="0"/>
              <a:t>information that does not disclose that the student has a drug/alcohol issue or is receiving drug/alcohol services</a:t>
            </a:r>
          </a:p>
          <a:p>
            <a:endParaRPr lang="en-US" sz="3000" dirty="0"/>
          </a:p>
        </p:txBody>
      </p:sp>
    </p:spTree>
    <p:extLst>
      <p:ext uri="{BB962C8B-B14F-4D97-AF65-F5344CB8AC3E}">
        <p14:creationId xmlns:p14="http://schemas.microsoft.com/office/powerpoint/2010/main" val="4251413769"/>
      </p:ext>
    </p:extLst>
  </p:cSld>
  <p:clrMapOvr>
    <a:masterClrMapping/>
  </p:clrMapOvr>
  <p:transition>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664797"/>
          </a:xfrm>
        </p:spPr>
        <p:txBody>
          <a:bodyPr/>
          <a:lstStyle/>
          <a:p>
            <a:pPr algn="ctr"/>
            <a:r>
              <a:rPr lang="en-US" dirty="0"/>
              <a:t>Internal School Disclosures</a:t>
            </a:r>
          </a:p>
        </p:txBody>
      </p:sp>
      <p:sp>
        <p:nvSpPr>
          <p:cNvPr id="3" name="Text Placeholder 2"/>
          <p:cNvSpPr>
            <a:spLocks noGrp="1"/>
          </p:cNvSpPr>
          <p:nvPr>
            <p:ph type="body" sz="quarter" idx="10"/>
          </p:nvPr>
        </p:nvSpPr>
        <p:spPr>
          <a:xfrm>
            <a:off x="304800" y="1371600"/>
            <a:ext cx="8382000" cy="3850285"/>
          </a:xfrm>
        </p:spPr>
        <p:txBody>
          <a:bodyPr/>
          <a:lstStyle/>
          <a:p>
            <a:pPr marL="0" indent="0">
              <a:buNone/>
            </a:pPr>
            <a:endParaRPr lang="en-US" sz="3000" dirty="0"/>
          </a:p>
          <a:p>
            <a:r>
              <a:rPr lang="en-US" sz="3000" dirty="0"/>
              <a:t>FERPA permits FERPA-covered provider to make disclosures to school administrators (i.e. principal, teacher, guidance counselor) that have a “legitimate educational interest” in the info</a:t>
            </a:r>
          </a:p>
          <a:p>
            <a:pPr lvl="1"/>
            <a:r>
              <a:rPr lang="en-US" sz="2600" dirty="0"/>
              <a:t>And vice versa</a:t>
            </a:r>
          </a:p>
          <a:p>
            <a:pPr lvl="1"/>
            <a:r>
              <a:rPr lang="en-US" sz="2600" dirty="0"/>
              <a:t>School should define terms “school officials” and “legitimate educational interest”</a:t>
            </a:r>
            <a:endParaRPr lang="en-US" sz="2200" dirty="0"/>
          </a:p>
          <a:p>
            <a:pPr marL="517525" lvl="1" indent="0">
              <a:buNone/>
            </a:pPr>
            <a:endParaRPr lang="en-US" sz="2600" dirty="0"/>
          </a:p>
        </p:txBody>
      </p:sp>
    </p:spTree>
    <p:extLst>
      <p:ext uri="{BB962C8B-B14F-4D97-AF65-F5344CB8AC3E}">
        <p14:creationId xmlns:p14="http://schemas.microsoft.com/office/powerpoint/2010/main" val="27767385"/>
      </p:ext>
    </p:extLst>
  </p:cSld>
  <p:clrMapOvr>
    <a:masterClrMapping/>
  </p:clrMapOvr>
  <p:transition>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664797"/>
          </a:xfrm>
        </p:spPr>
        <p:txBody>
          <a:bodyPr/>
          <a:lstStyle/>
          <a:p>
            <a:pPr algn="ctr"/>
            <a:r>
              <a:rPr lang="en-US" dirty="0"/>
              <a:t>School to HIPAA Provider </a:t>
            </a:r>
          </a:p>
        </p:txBody>
      </p:sp>
      <p:sp>
        <p:nvSpPr>
          <p:cNvPr id="3" name="Text Placeholder 2"/>
          <p:cNvSpPr>
            <a:spLocks noGrp="1"/>
          </p:cNvSpPr>
          <p:nvPr>
            <p:ph type="body" sz="quarter" idx="10"/>
          </p:nvPr>
        </p:nvSpPr>
        <p:spPr>
          <a:xfrm>
            <a:off x="457200" y="1143000"/>
            <a:ext cx="8382000" cy="4047262"/>
          </a:xfrm>
        </p:spPr>
        <p:txBody>
          <a:bodyPr/>
          <a:lstStyle/>
          <a:p>
            <a:pPr marL="0" indent="0">
              <a:buNone/>
            </a:pPr>
            <a:endParaRPr lang="en-US" sz="3000" dirty="0"/>
          </a:p>
          <a:p>
            <a:pPr marL="0" indent="0">
              <a:buNone/>
            </a:pPr>
            <a:endParaRPr lang="en-US" sz="3000" dirty="0"/>
          </a:p>
          <a:p>
            <a:r>
              <a:rPr lang="en-US" sz="3000" dirty="0"/>
              <a:t>FERPA permits school to share information with HIPAA-covered provider:</a:t>
            </a:r>
          </a:p>
          <a:p>
            <a:pPr lvl="1"/>
            <a:r>
              <a:rPr lang="en-US" sz="2600" dirty="0"/>
              <a:t>with parent consent</a:t>
            </a:r>
          </a:p>
          <a:p>
            <a:pPr lvl="1"/>
            <a:r>
              <a:rPr lang="en-US" sz="2600" dirty="0"/>
              <a:t>oral communications/observations</a:t>
            </a:r>
          </a:p>
          <a:p>
            <a:pPr lvl="1"/>
            <a:r>
              <a:rPr lang="en-US" sz="2600" dirty="0"/>
              <a:t>limited student “directory information”,</a:t>
            </a:r>
          </a:p>
          <a:p>
            <a:pPr lvl="1"/>
            <a:r>
              <a:rPr lang="en-US" sz="2600" dirty="0"/>
              <a:t>medical/health emergencies</a:t>
            </a:r>
          </a:p>
          <a:p>
            <a:pPr marL="517525" lvl="1" indent="0">
              <a:buNone/>
            </a:pPr>
            <a:endParaRPr lang="en-US" sz="2600" dirty="0"/>
          </a:p>
        </p:txBody>
      </p:sp>
    </p:spTree>
    <p:extLst>
      <p:ext uri="{BB962C8B-B14F-4D97-AF65-F5344CB8AC3E}">
        <p14:creationId xmlns:p14="http://schemas.microsoft.com/office/powerpoint/2010/main" val="216852748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83" y="304800"/>
            <a:ext cx="8382000" cy="664797"/>
          </a:xfrm>
        </p:spPr>
        <p:txBody>
          <a:bodyPr/>
          <a:lstStyle/>
          <a:p>
            <a:pPr algn="ctr"/>
            <a:r>
              <a:rPr lang="en-US" dirty="0"/>
              <a:t>HIPAA - Covered Entities</a:t>
            </a:r>
          </a:p>
        </p:txBody>
      </p:sp>
      <p:sp>
        <p:nvSpPr>
          <p:cNvPr id="3" name="Text Placeholder 2"/>
          <p:cNvSpPr>
            <a:spLocks noGrp="1"/>
          </p:cNvSpPr>
          <p:nvPr>
            <p:ph type="body" sz="quarter" idx="10"/>
          </p:nvPr>
        </p:nvSpPr>
        <p:spPr>
          <a:xfrm>
            <a:off x="388882" y="1143000"/>
            <a:ext cx="8526518" cy="5562600"/>
          </a:xfrm>
        </p:spPr>
        <p:txBody>
          <a:bodyPr/>
          <a:lstStyle/>
          <a:p>
            <a:r>
              <a:rPr lang="en-US" dirty="0"/>
              <a:t>Health care providers that conduct certain transactions in electronic format </a:t>
            </a:r>
          </a:p>
          <a:p>
            <a:pPr lvl="1">
              <a:buFont typeface="Arial" panose="020B0604020202020204" pitchFamily="34" charset="0"/>
              <a:buChar char="•"/>
            </a:pPr>
            <a:r>
              <a:rPr lang="en-US" dirty="0"/>
              <a:t>Including community behavioral health services providers</a:t>
            </a:r>
          </a:p>
          <a:p>
            <a:r>
              <a:rPr lang="en-US" dirty="0"/>
              <a:t>Health plans </a:t>
            </a:r>
          </a:p>
          <a:p>
            <a:pPr lvl="1">
              <a:buFont typeface="Arial" panose="020B0604020202020204" pitchFamily="34" charset="0"/>
              <a:buChar char="•"/>
            </a:pPr>
            <a:r>
              <a:rPr lang="en-US" dirty="0"/>
              <a:t>Including ADAMH Boards and OhioMHAS</a:t>
            </a:r>
          </a:p>
          <a:p>
            <a:r>
              <a:rPr lang="en-US" dirty="0"/>
              <a:t>Health care clearinghouses</a:t>
            </a:r>
          </a:p>
          <a:p>
            <a:pPr lvl="1">
              <a:buFont typeface="Arial" panose="020B0604020202020204" pitchFamily="34" charset="0"/>
              <a:buChar char="•"/>
            </a:pPr>
            <a:r>
              <a:rPr lang="en-US" dirty="0"/>
              <a:t>Organizations that convert data formats for health care providers and health plans</a:t>
            </a:r>
          </a:p>
          <a:p>
            <a:pPr marL="517525" lvl="1" indent="0">
              <a:buNone/>
            </a:pPr>
            <a:endParaRPr lang="en-US" dirty="0"/>
          </a:p>
          <a:p>
            <a:pPr marL="0" indent="0">
              <a:buNone/>
            </a:pPr>
            <a:r>
              <a:rPr lang="en-US" sz="2800" dirty="0"/>
              <a:t>Note: Use and disclosure requirements also apply to “business associates” of covered entities. </a:t>
            </a:r>
          </a:p>
        </p:txBody>
      </p:sp>
    </p:spTree>
    <p:extLst>
      <p:ext uri="{BB962C8B-B14F-4D97-AF65-F5344CB8AC3E}">
        <p14:creationId xmlns:p14="http://schemas.microsoft.com/office/powerpoint/2010/main" val="3752927542"/>
      </p:ext>
    </p:extLst>
  </p:cSld>
  <p:clrMapOvr>
    <a:masterClrMapping/>
  </p:clrMapOvr>
  <p:transition>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664797"/>
          </a:xfrm>
        </p:spPr>
        <p:txBody>
          <a:bodyPr/>
          <a:lstStyle/>
          <a:p>
            <a:pPr algn="ctr"/>
            <a:r>
              <a:rPr lang="en-US" dirty="0"/>
              <a:t>School to Part 2 Provider </a:t>
            </a:r>
          </a:p>
        </p:txBody>
      </p:sp>
      <p:sp>
        <p:nvSpPr>
          <p:cNvPr id="3" name="Text Placeholder 2"/>
          <p:cNvSpPr>
            <a:spLocks noGrp="1"/>
          </p:cNvSpPr>
          <p:nvPr>
            <p:ph type="body" sz="quarter" idx="10"/>
          </p:nvPr>
        </p:nvSpPr>
        <p:spPr>
          <a:xfrm>
            <a:off x="457200" y="1143000"/>
            <a:ext cx="8382000" cy="4847481"/>
          </a:xfrm>
        </p:spPr>
        <p:txBody>
          <a:bodyPr/>
          <a:lstStyle/>
          <a:p>
            <a:pPr marL="0" indent="0">
              <a:buNone/>
            </a:pPr>
            <a:endParaRPr lang="en-US" sz="3000" dirty="0"/>
          </a:p>
          <a:p>
            <a:pPr marL="0" indent="0">
              <a:buNone/>
            </a:pPr>
            <a:endParaRPr lang="en-US" sz="3000" dirty="0"/>
          </a:p>
          <a:p>
            <a:r>
              <a:rPr lang="en-US" sz="3000" dirty="0"/>
              <a:t>FERPA permits school to share information with Part 2-covered provider:</a:t>
            </a:r>
          </a:p>
          <a:p>
            <a:pPr lvl="1"/>
            <a:r>
              <a:rPr lang="en-US" sz="2600" dirty="0"/>
              <a:t>with parent consent</a:t>
            </a:r>
          </a:p>
          <a:p>
            <a:pPr lvl="1"/>
            <a:r>
              <a:rPr lang="en-US" sz="2600" dirty="0"/>
              <a:t>oral communications/observations</a:t>
            </a:r>
          </a:p>
          <a:p>
            <a:pPr lvl="1"/>
            <a:r>
              <a:rPr lang="en-US" sz="2600" dirty="0"/>
              <a:t>limited student “directory information”,</a:t>
            </a:r>
          </a:p>
          <a:p>
            <a:pPr lvl="1"/>
            <a:r>
              <a:rPr lang="en-US" sz="2600" dirty="0"/>
              <a:t>medical/health emergencies</a:t>
            </a:r>
          </a:p>
          <a:p>
            <a:pPr lvl="1"/>
            <a:r>
              <a:rPr lang="en-US" sz="2600" dirty="0"/>
              <a:t>Part 2 provider is “school official” with “legitimate educational interest”</a:t>
            </a:r>
          </a:p>
          <a:p>
            <a:pPr marL="517525" lvl="1" indent="0">
              <a:buNone/>
            </a:pPr>
            <a:endParaRPr lang="en-US" sz="2600" dirty="0"/>
          </a:p>
        </p:txBody>
      </p:sp>
    </p:spTree>
    <p:extLst>
      <p:ext uri="{BB962C8B-B14F-4D97-AF65-F5344CB8AC3E}">
        <p14:creationId xmlns:p14="http://schemas.microsoft.com/office/powerpoint/2010/main" val="3956380082"/>
      </p:ext>
    </p:extLst>
  </p:cSld>
  <p:clrMapOvr>
    <a:masterClrMapping/>
  </p:clrMapOvr>
  <p:transition>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382000" cy="1329595"/>
          </a:xfrm>
        </p:spPr>
        <p:txBody>
          <a:bodyPr/>
          <a:lstStyle/>
          <a:p>
            <a:pPr algn="ctr"/>
            <a:r>
              <a:rPr lang="en-US" dirty="0"/>
              <a:t>To Parent when both </a:t>
            </a:r>
            <a:br>
              <a:rPr lang="en-US" dirty="0"/>
            </a:br>
            <a:r>
              <a:rPr lang="en-US" dirty="0"/>
              <a:t>FERPA and Part 2 apply</a:t>
            </a:r>
          </a:p>
        </p:txBody>
      </p:sp>
      <p:sp>
        <p:nvSpPr>
          <p:cNvPr id="3" name="Text Placeholder 2"/>
          <p:cNvSpPr>
            <a:spLocks noGrp="1"/>
          </p:cNvSpPr>
          <p:nvPr>
            <p:ph type="body" sz="quarter" idx="10"/>
          </p:nvPr>
        </p:nvSpPr>
        <p:spPr>
          <a:xfrm>
            <a:off x="457200" y="1524000"/>
            <a:ext cx="8382000" cy="4204228"/>
          </a:xfrm>
        </p:spPr>
        <p:txBody>
          <a:bodyPr/>
          <a:lstStyle/>
          <a:p>
            <a:pPr marL="517525" lvl="1" indent="0">
              <a:buNone/>
            </a:pPr>
            <a:endParaRPr lang="en-US" sz="2600" dirty="0"/>
          </a:p>
          <a:p>
            <a:r>
              <a:rPr lang="en-US" sz="3000" dirty="0"/>
              <a:t>FERPA provides parent right to access</a:t>
            </a:r>
          </a:p>
          <a:p>
            <a:pPr lvl="0"/>
            <a:r>
              <a:rPr lang="en-US" sz="3000" dirty="0"/>
              <a:t>Part 2 prohibits disclosure to parent without child’s consent</a:t>
            </a:r>
          </a:p>
          <a:p>
            <a:r>
              <a:rPr lang="en-US" dirty="0"/>
              <a:t>FERPA and Part 2 are in conflict!!</a:t>
            </a:r>
          </a:p>
          <a:p>
            <a:r>
              <a:rPr lang="en-US" dirty="0"/>
              <a:t>If child receiving services from Part 2-program refuses to authorize disclosure of FERPA-covered records to parents, seek legal counsel about which law to violate</a:t>
            </a:r>
            <a:endParaRPr lang="en-US" sz="3000" dirty="0"/>
          </a:p>
        </p:txBody>
      </p:sp>
    </p:spTree>
    <p:extLst>
      <p:ext uri="{BB962C8B-B14F-4D97-AF65-F5344CB8AC3E}">
        <p14:creationId xmlns:p14="http://schemas.microsoft.com/office/powerpoint/2010/main" val="1358785022"/>
      </p:ext>
    </p:extLst>
  </p:cSld>
  <p:clrMapOvr>
    <a:masterClrMapping/>
  </p:clrMapOvr>
  <p:transition>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3124200"/>
            <a:ext cx="7681913" cy="1252164"/>
          </a:xfrm>
        </p:spPr>
        <p:txBody>
          <a:bodyPr/>
          <a:lstStyle/>
          <a:p>
            <a:pPr algn="ctr"/>
            <a:r>
              <a:rPr lang="en-US" dirty="0"/>
              <a:t>Some Strategies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51412864"/>
      </p:ext>
    </p:extLst>
  </p:cSld>
  <p:clrMapOvr>
    <a:masterClrMapping/>
  </p:clrMapOvr>
  <p:transition>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191" y="609600"/>
            <a:ext cx="8382000" cy="664797"/>
          </a:xfrm>
        </p:spPr>
        <p:txBody>
          <a:bodyPr/>
          <a:lstStyle/>
          <a:p>
            <a:pPr algn="ctr"/>
            <a:r>
              <a:rPr lang="en-US" dirty="0"/>
              <a:t>FERPA/Part 2 Conflict Strategies</a:t>
            </a:r>
          </a:p>
        </p:txBody>
      </p:sp>
      <p:sp>
        <p:nvSpPr>
          <p:cNvPr id="3" name="Text Placeholder 2"/>
          <p:cNvSpPr>
            <a:spLocks noGrp="1"/>
          </p:cNvSpPr>
          <p:nvPr>
            <p:ph type="body" sz="quarter" idx="10"/>
          </p:nvPr>
        </p:nvSpPr>
        <p:spPr>
          <a:xfrm>
            <a:off x="404191" y="1676400"/>
            <a:ext cx="8382000" cy="4924425"/>
          </a:xfrm>
        </p:spPr>
        <p:txBody>
          <a:bodyPr/>
          <a:lstStyle/>
          <a:p>
            <a:r>
              <a:rPr lang="en-US" altLang="en-US" dirty="0"/>
              <a:t>Require student’s consent/authorization to disclose info to parents up front</a:t>
            </a:r>
          </a:p>
          <a:p>
            <a:r>
              <a:rPr lang="en-US" dirty="0"/>
              <a:t>Attempt to obtain minor’s authorization to disclose serious relapse or risky behavior to school counselor, etc.</a:t>
            </a:r>
            <a:endParaRPr lang="en-US" altLang="en-US" dirty="0"/>
          </a:p>
          <a:p>
            <a:r>
              <a:rPr lang="en-US" dirty="0"/>
              <a:t>Careful record-keeping</a:t>
            </a:r>
            <a:endParaRPr lang="en-US" altLang="en-US" dirty="0"/>
          </a:p>
          <a:p>
            <a:r>
              <a:rPr lang="en-US" altLang="en-US" dirty="0"/>
              <a:t>QSOs/BAAs – between program and school’s administrative office or principal’s office</a:t>
            </a:r>
          </a:p>
          <a:p>
            <a:r>
              <a:rPr lang="en-US" dirty="0"/>
              <a:t>Court order to disclose</a:t>
            </a:r>
          </a:p>
          <a:p>
            <a:endParaRPr lang="en-US" altLang="en-US" dirty="0"/>
          </a:p>
        </p:txBody>
      </p:sp>
    </p:spTree>
    <p:extLst>
      <p:ext uri="{BB962C8B-B14F-4D97-AF65-F5344CB8AC3E}">
        <p14:creationId xmlns:p14="http://schemas.microsoft.com/office/powerpoint/2010/main" val="4065075940"/>
      </p:ext>
    </p:extLst>
  </p:cSld>
  <p:clrMapOvr>
    <a:masterClrMapping/>
  </p:clrMapOvr>
  <p:transition>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138" y="381000"/>
            <a:ext cx="8382000" cy="664797"/>
          </a:xfrm>
        </p:spPr>
        <p:txBody>
          <a:bodyPr/>
          <a:lstStyle/>
          <a:p>
            <a:pPr algn="ctr"/>
            <a:r>
              <a:rPr lang="en-US" dirty="0"/>
              <a:t>FERPA/Part 2 Conflict Strategies</a:t>
            </a:r>
          </a:p>
        </p:txBody>
      </p:sp>
      <p:sp>
        <p:nvSpPr>
          <p:cNvPr id="3" name="Text Placeholder 2"/>
          <p:cNvSpPr>
            <a:spLocks noGrp="1"/>
          </p:cNvSpPr>
          <p:nvPr>
            <p:ph type="body" sz="quarter" idx="10"/>
          </p:nvPr>
        </p:nvSpPr>
        <p:spPr>
          <a:xfrm>
            <a:off x="371825" y="1371600"/>
            <a:ext cx="8382000" cy="4158061"/>
          </a:xfrm>
        </p:spPr>
        <p:txBody>
          <a:bodyPr/>
          <a:lstStyle/>
          <a:p>
            <a:r>
              <a:rPr lang="en-US" altLang="en-US" dirty="0"/>
              <a:t>Internal Program Communications</a:t>
            </a:r>
          </a:p>
          <a:p>
            <a:pPr lvl="1"/>
            <a:r>
              <a:rPr lang="en-US" altLang="en-US" sz="2400" dirty="0"/>
              <a:t>Most student assistance programs (SAPs) under direct administrative control of the principal’s office (cannot be used for disciplinary actions)</a:t>
            </a:r>
          </a:p>
          <a:p>
            <a:pPr lvl="1"/>
            <a:r>
              <a:rPr lang="en-US" altLang="en-US" sz="2400" dirty="0"/>
              <a:t>Structure/define program so that school’s SAP counselors, guidance counselors, school nurse, teacher representative and a representative of the principal’s office all considered to be part of the program </a:t>
            </a:r>
          </a:p>
          <a:p>
            <a:pPr lvl="1"/>
            <a:r>
              <a:rPr lang="en-US" sz="2600" dirty="0"/>
              <a:t>Information about student can be shared amongst team members</a:t>
            </a:r>
          </a:p>
          <a:p>
            <a:pPr lvl="1"/>
            <a:r>
              <a:rPr lang="en-US" sz="2600" dirty="0"/>
              <a:t>Information cannot be used to discipline child</a:t>
            </a:r>
          </a:p>
        </p:txBody>
      </p:sp>
    </p:spTree>
    <p:extLst>
      <p:ext uri="{BB962C8B-B14F-4D97-AF65-F5344CB8AC3E}">
        <p14:creationId xmlns:p14="http://schemas.microsoft.com/office/powerpoint/2010/main" val="2849529869"/>
      </p:ext>
    </p:extLst>
  </p:cSld>
  <p:clrMapOvr>
    <a:masterClrMapping/>
  </p:clrMapOvr>
  <p:transition>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191" y="609600"/>
            <a:ext cx="8382000" cy="1994392"/>
          </a:xfrm>
        </p:spPr>
        <p:txBody>
          <a:bodyPr/>
          <a:lstStyle/>
          <a:p>
            <a:pPr algn="ctr"/>
            <a:r>
              <a:rPr lang="en-US" dirty="0"/>
              <a:t>Information-Sharing Strategies for Team Approaches</a:t>
            </a:r>
            <a:br>
              <a:rPr lang="en-US" dirty="0"/>
            </a:br>
            <a:endParaRPr lang="en-US" dirty="0"/>
          </a:p>
        </p:txBody>
      </p:sp>
      <p:sp>
        <p:nvSpPr>
          <p:cNvPr id="3" name="Text Placeholder 2"/>
          <p:cNvSpPr>
            <a:spLocks noGrp="1"/>
          </p:cNvSpPr>
          <p:nvPr>
            <p:ph type="body" sz="quarter" idx="10"/>
          </p:nvPr>
        </p:nvSpPr>
        <p:spPr>
          <a:xfrm>
            <a:off x="404191" y="2438400"/>
            <a:ext cx="8382000" cy="2308324"/>
          </a:xfrm>
        </p:spPr>
        <p:txBody>
          <a:bodyPr/>
          <a:lstStyle/>
          <a:p>
            <a:r>
              <a:rPr lang="en-US" altLang="en-US" dirty="0"/>
              <a:t>If outside MH/SUD Provider obtains authorization to disclose information to school</a:t>
            </a:r>
          </a:p>
          <a:p>
            <a:pPr lvl="1"/>
            <a:r>
              <a:rPr lang="en-US" altLang="en-US" dirty="0"/>
              <a:t>Disclose orally if possible</a:t>
            </a:r>
          </a:p>
          <a:p>
            <a:pPr lvl="1"/>
            <a:r>
              <a:rPr lang="en-US" altLang="en-US" dirty="0"/>
              <a:t>No writings of team members</a:t>
            </a:r>
          </a:p>
          <a:p>
            <a:pPr lvl="1"/>
            <a:r>
              <a:rPr lang="en-US" altLang="en-US" dirty="0"/>
              <a:t>Confidentiality agreement</a:t>
            </a:r>
          </a:p>
        </p:txBody>
      </p:sp>
    </p:spTree>
    <p:extLst>
      <p:ext uri="{BB962C8B-B14F-4D97-AF65-F5344CB8AC3E}">
        <p14:creationId xmlns:p14="http://schemas.microsoft.com/office/powerpoint/2010/main" val="754078755"/>
      </p:ext>
    </p:extLst>
  </p:cSld>
  <p:clrMapOvr>
    <a:masterClrMapping/>
  </p:clrMapOvr>
  <p:transition>
    <p:fad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205" y="228600"/>
            <a:ext cx="8382000" cy="1218795"/>
          </a:xfrm>
        </p:spPr>
        <p:txBody>
          <a:bodyPr/>
          <a:lstStyle/>
          <a:p>
            <a:pPr algn="ctr"/>
            <a:br>
              <a:rPr lang="en-US" sz="4400" dirty="0"/>
            </a:br>
            <a:r>
              <a:rPr lang="en-US" sz="4400" dirty="0"/>
              <a:t>Releases/Authorizations</a:t>
            </a:r>
          </a:p>
        </p:txBody>
      </p:sp>
      <p:sp>
        <p:nvSpPr>
          <p:cNvPr id="3" name="Text Placeholder 2"/>
          <p:cNvSpPr>
            <a:spLocks noGrp="1"/>
          </p:cNvSpPr>
          <p:nvPr>
            <p:ph type="body" sz="quarter" idx="10"/>
          </p:nvPr>
        </p:nvSpPr>
        <p:spPr>
          <a:xfrm>
            <a:off x="152400" y="1752600"/>
            <a:ext cx="8686799" cy="3405548"/>
          </a:xfrm>
        </p:spPr>
        <p:txBody>
          <a:bodyPr/>
          <a:lstStyle/>
          <a:p>
            <a:r>
              <a:rPr lang="en-US" sz="3100" dirty="0"/>
              <a:t>Two-way communication: use wording that allows for back and forth exchange of info such as “exchange”, “share” or “communicate with and disclose to one another” (two-way communication) instead of just “disclose to” (one-way communication)</a:t>
            </a:r>
          </a:p>
          <a:p>
            <a:pPr marL="0" indent="0">
              <a:buNone/>
            </a:pPr>
            <a:endParaRPr lang="en-US" sz="900" dirty="0"/>
          </a:p>
          <a:p>
            <a:pPr marL="0" indent="0">
              <a:buNone/>
            </a:pPr>
            <a:endParaRPr lang="en-US" sz="900" dirty="0"/>
          </a:p>
          <a:p>
            <a:r>
              <a:rPr lang="en-US" sz="3100" dirty="0"/>
              <a:t>Use multi-party releases</a:t>
            </a:r>
            <a:endParaRPr lang="en-US" sz="900" dirty="0"/>
          </a:p>
        </p:txBody>
      </p:sp>
    </p:spTree>
    <p:extLst>
      <p:ext uri="{BB962C8B-B14F-4D97-AF65-F5344CB8AC3E}">
        <p14:creationId xmlns:p14="http://schemas.microsoft.com/office/powerpoint/2010/main" val="2929338106"/>
      </p:ext>
    </p:extLst>
  </p:cSld>
  <p:clrMapOvr>
    <a:masterClrMapping/>
  </p:clrMapOvr>
  <p:transition>
    <p:fad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362200"/>
            <a:ext cx="7681913" cy="1523495"/>
          </a:xfrm>
        </p:spPr>
        <p:txBody>
          <a:bodyPr/>
          <a:lstStyle/>
          <a:p>
            <a:pPr algn="ctr"/>
            <a:br>
              <a:rPr lang="en-US" dirty="0"/>
            </a:br>
            <a:r>
              <a:rPr lang="en-US" dirty="0"/>
              <a:t>Resources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43353099"/>
      </p:ext>
    </p:extLst>
  </p:cSld>
  <p:clrMapOvr>
    <a:masterClrMapping/>
  </p:clrMapOvr>
  <p:transition>
    <p:fad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83" y="304800"/>
            <a:ext cx="8382000" cy="664797"/>
          </a:xfrm>
        </p:spPr>
        <p:txBody>
          <a:bodyPr>
            <a:normAutofit/>
          </a:bodyPr>
          <a:lstStyle/>
          <a:p>
            <a:pPr algn="ctr"/>
            <a:r>
              <a:rPr lang="en-US" dirty="0"/>
              <a:t>Resources</a:t>
            </a:r>
          </a:p>
        </p:txBody>
      </p:sp>
      <p:sp>
        <p:nvSpPr>
          <p:cNvPr id="3" name="Text Placeholder 2"/>
          <p:cNvSpPr>
            <a:spLocks noGrp="1"/>
          </p:cNvSpPr>
          <p:nvPr>
            <p:ph type="body" sz="quarter" idx="10"/>
          </p:nvPr>
        </p:nvSpPr>
        <p:spPr>
          <a:xfrm>
            <a:off x="388882" y="1143000"/>
            <a:ext cx="8526518" cy="5795433"/>
          </a:xfrm>
        </p:spPr>
        <p:txBody>
          <a:bodyPr>
            <a:normAutofit/>
          </a:bodyPr>
          <a:lstStyle/>
          <a:p>
            <a:r>
              <a:rPr lang="en-US" sz="2800" dirty="0"/>
              <a:t>FERPA</a:t>
            </a:r>
          </a:p>
          <a:p>
            <a:pPr marL="520700" indent="0">
              <a:buNone/>
            </a:pPr>
            <a:r>
              <a:rPr lang="en-US" sz="2000" i="1" dirty="0">
                <a:solidFill>
                  <a:srgbClr val="FFFF00"/>
                </a:solidFill>
                <a:hlinkClick r:id="rId3"/>
              </a:rPr>
              <a:t>https://</a:t>
            </a:r>
            <a:r>
              <a:rPr lang="en-US" sz="2000" i="1" dirty="0">
                <a:solidFill>
                  <a:schemeClr val="tx2"/>
                </a:solidFill>
                <a:hlinkClick r:id="rId3"/>
              </a:rPr>
              <a:t>www.law.cornell.edu/cfr/text/34/part-99</a:t>
            </a:r>
            <a:endParaRPr lang="en-US" sz="2000" i="1" dirty="0">
              <a:solidFill>
                <a:schemeClr val="tx2"/>
              </a:solidFill>
            </a:endParaRPr>
          </a:p>
          <a:p>
            <a:pPr marL="520700" indent="0">
              <a:buNone/>
            </a:pPr>
            <a:r>
              <a:rPr lang="en-US" sz="2000" i="1" u="sng" dirty="0">
                <a:solidFill>
                  <a:schemeClr val="tx2"/>
                </a:solidFill>
              </a:rPr>
              <a:t>https://studentprivacy.ed.gov/</a:t>
            </a:r>
          </a:p>
          <a:p>
            <a:pPr marL="0" indent="0">
              <a:buNone/>
            </a:pPr>
            <a:endParaRPr lang="en-US" sz="2800" dirty="0"/>
          </a:p>
          <a:p>
            <a:r>
              <a:rPr lang="en-US" sz="2800" dirty="0"/>
              <a:t>42 CFR Part 2</a:t>
            </a:r>
          </a:p>
          <a:p>
            <a:pPr marL="457200" indent="0">
              <a:buNone/>
            </a:pPr>
            <a:r>
              <a:rPr lang="en-US" sz="2000" i="1" dirty="0">
                <a:hlinkClick r:id="rId4"/>
              </a:rPr>
              <a:t>https://www.gpo.gov/fdsys/pkg/CFR-2017-title42-vol1/xml/CFR-2017-title42-vol1-part2.xml</a:t>
            </a:r>
            <a:endParaRPr lang="en-US" sz="2000" i="1" dirty="0"/>
          </a:p>
          <a:p>
            <a:pPr marL="457200" indent="0">
              <a:buNone/>
            </a:pPr>
            <a:r>
              <a:rPr lang="en-US" sz="2000" i="1" dirty="0">
                <a:hlinkClick r:id="rId5"/>
              </a:rPr>
              <a:t>https://www.samhsa.gov/about-us/who-we-are/laws-regulations/confidentiality-regulations-faqs</a:t>
            </a:r>
            <a:endParaRPr lang="en-US" sz="2000" i="1" dirty="0"/>
          </a:p>
          <a:p>
            <a:pPr marL="0" indent="0">
              <a:spcBef>
                <a:spcPts val="0"/>
              </a:spcBef>
              <a:buNone/>
              <a:defRPr/>
            </a:pPr>
            <a:endParaRPr lang="en-US" sz="2800" dirty="0"/>
          </a:p>
          <a:p>
            <a:pPr marL="914400" lvl="2" indent="0">
              <a:spcBef>
                <a:spcPts val="0"/>
              </a:spcBef>
              <a:buNone/>
              <a:defRPr/>
            </a:pPr>
            <a:endParaRPr lang="en-US" sz="1800" i="1" dirty="0"/>
          </a:p>
          <a:p>
            <a:pPr>
              <a:spcBef>
                <a:spcPts val="0"/>
              </a:spcBef>
              <a:defRPr/>
            </a:pPr>
            <a:r>
              <a:rPr lang="en-US" sz="2800" dirty="0"/>
              <a:t>HIPAA: </a:t>
            </a:r>
            <a:r>
              <a:rPr lang="en-US" sz="2000" i="1" dirty="0">
                <a:hlinkClick r:id="rId6"/>
              </a:rPr>
              <a:t>https://www.hhs.gov/hipaa/for-professionals/index.html</a:t>
            </a:r>
            <a:endParaRPr lang="en-US" sz="2000" i="1" dirty="0"/>
          </a:p>
          <a:p>
            <a:pPr>
              <a:spcBef>
                <a:spcPts val="0"/>
              </a:spcBef>
              <a:defRPr/>
            </a:pPr>
            <a:endParaRPr lang="en-US" sz="2400" dirty="0"/>
          </a:p>
          <a:p>
            <a:pPr marL="400050" indent="0">
              <a:spcBef>
                <a:spcPts val="0"/>
              </a:spcBef>
              <a:buNone/>
              <a:defRPr/>
            </a:pPr>
            <a:endParaRPr lang="en-US" sz="2400" dirty="0"/>
          </a:p>
          <a:p>
            <a:pPr>
              <a:spcBef>
                <a:spcPts val="0"/>
              </a:spcBef>
              <a:defRPr/>
            </a:pPr>
            <a:r>
              <a:rPr lang="en-US" sz="2800" dirty="0"/>
              <a:t>Ohio Revised Code/Administrative Code: </a:t>
            </a:r>
            <a:r>
              <a:rPr lang="en-US" sz="2000" i="1" u="sng" dirty="0">
                <a:solidFill>
                  <a:schemeClr val="tx2">
                    <a:lumMod val="75000"/>
                  </a:schemeClr>
                </a:solidFill>
              </a:rPr>
              <a:t>codes.ohio.gov</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3528472686"/>
      </p:ext>
    </p:extLst>
  </p:cSld>
  <p:clrMapOvr>
    <a:masterClrMapping/>
  </p:clrMapOvr>
  <p:transition>
    <p:fad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83" y="304800"/>
            <a:ext cx="8382000" cy="664797"/>
          </a:xfrm>
        </p:spPr>
        <p:txBody>
          <a:bodyPr>
            <a:normAutofit/>
          </a:bodyPr>
          <a:lstStyle/>
          <a:p>
            <a:pPr algn="ctr"/>
            <a:r>
              <a:rPr lang="en-US" dirty="0"/>
              <a:t>Resources</a:t>
            </a:r>
          </a:p>
        </p:txBody>
      </p:sp>
      <p:sp>
        <p:nvSpPr>
          <p:cNvPr id="3" name="Text Placeholder 2"/>
          <p:cNvSpPr>
            <a:spLocks noGrp="1"/>
          </p:cNvSpPr>
          <p:nvPr>
            <p:ph type="body" sz="quarter" idx="10"/>
          </p:nvPr>
        </p:nvSpPr>
        <p:spPr>
          <a:xfrm>
            <a:off x="316624" y="1905000"/>
            <a:ext cx="8526518" cy="3169896"/>
          </a:xfrm>
        </p:spPr>
        <p:txBody>
          <a:bodyPr/>
          <a:lstStyle/>
          <a:p>
            <a:pPr marL="0" indent="0">
              <a:buNone/>
            </a:pPr>
            <a:r>
              <a:rPr lang="en-US" sz="3600" dirty="0"/>
              <a:t>Coming Soon!</a:t>
            </a:r>
          </a:p>
          <a:p>
            <a:pPr marL="231775" indent="-231775">
              <a:buNone/>
            </a:pPr>
            <a:r>
              <a:rPr lang="en-US" sz="3600" dirty="0"/>
              <a:t>	Ohio “Standard Authorization Form”:</a:t>
            </a:r>
          </a:p>
          <a:p>
            <a:pPr marL="173038" indent="0">
              <a:buNone/>
            </a:pPr>
            <a:r>
              <a:rPr lang="en-US" sz="2800" i="1" dirty="0"/>
              <a:t> O.R.C. 3798.10 and O.A.C. 5160-1-32.1</a:t>
            </a:r>
          </a:p>
          <a:p>
            <a:pPr marL="0" indent="0">
              <a:buNone/>
              <a:defRPr/>
            </a:pPr>
            <a:endParaRPr lang="en-US" sz="2800" dirty="0"/>
          </a:p>
          <a:p>
            <a:pPr marL="347663" indent="0">
              <a:spcBef>
                <a:spcPts val="0"/>
              </a:spcBef>
              <a:buNone/>
              <a:defRPr/>
            </a:pPr>
            <a:endParaRPr lang="en-US" sz="2800" i="1" dirty="0"/>
          </a:p>
          <a:p>
            <a:pPr marL="347663" indent="0">
              <a:spcBef>
                <a:spcPts val="0"/>
              </a:spcBef>
              <a:buNone/>
              <a:defRPr/>
            </a:pPr>
            <a:endParaRPr lang="en-US" sz="2800" i="1" dirty="0"/>
          </a:p>
          <a:p>
            <a:endParaRPr lang="en-US" sz="2800" dirty="0"/>
          </a:p>
          <a:p>
            <a:pPr marL="0" indent="0">
              <a:buNone/>
            </a:pPr>
            <a:endParaRPr lang="en-US" sz="2800" dirty="0"/>
          </a:p>
        </p:txBody>
      </p:sp>
    </p:spTree>
    <p:extLst>
      <p:ext uri="{BB962C8B-B14F-4D97-AF65-F5344CB8AC3E}">
        <p14:creationId xmlns:p14="http://schemas.microsoft.com/office/powerpoint/2010/main" val="8319816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664797"/>
          </a:xfrm>
        </p:spPr>
        <p:txBody>
          <a:bodyPr/>
          <a:lstStyle/>
          <a:p>
            <a:pPr algn="ctr"/>
            <a:r>
              <a:rPr lang="en-US" dirty="0"/>
              <a:t>HIPAA - Protected Information</a:t>
            </a:r>
          </a:p>
        </p:txBody>
      </p:sp>
      <p:sp>
        <p:nvSpPr>
          <p:cNvPr id="3" name="Text Placeholder 2"/>
          <p:cNvSpPr>
            <a:spLocks noGrp="1"/>
          </p:cNvSpPr>
          <p:nvPr>
            <p:ph type="body" sz="quarter" idx="10"/>
          </p:nvPr>
        </p:nvSpPr>
        <p:spPr>
          <a:xfrm>
            <a:off x="381000" y="1295400"/>
            <a:ext cx="8382000" cy="4785926"/>
          </a:xfrm>
        </p:spPr>
        <p:txBody>
          <a:bodyPr/>
          <a:lstStyle/>
          <a:p>
            <a:r>
              <a:rPr lang="en-US" sz="2800" dirty="0"/>
              <a:t>“Protected health information” (PHI)</a:t>
            </a:r>
          </a:p>
          <a:p>
            <a:pPr marL="0" indent="0">
              <a:buNone/>
            </a:pPr>
            <a:endParaRPr lang="en-US" sz="800" dirty="0"/>
          </a:p>
          <a:p>
            <a:pPr lvl="1"/>
            <a:r>
              <a:rPr lang="en-US" sz="2400" dirty="0"/>
              <a:t>Information that relates to the provision of health care to an individual, the payment for the individual’s health care, and the individual’s physical or mental health or condition</a:t>
            </a:r>
          </a:p>
          <a:p>
            <a:pPr marL="342900" lvl="1" indent="0" algn="ctr">
              <a:buNone/>
            </a:pPr>
            <a:r>
              <a:rPr lang="en-US" sz="2400" dirty="0"/>
              <a:t>AND</a:t>
            </a:r>
          </a:p>
          <a:p>
            <a:pPr lvl="1"/>
            <a:r>
              <a:rPr lang="en-US" sz="2400" dirty="0"/>
              <a:t>Held or transmitted by a HIPAA-covered entity in any form that identifies the individual or that can be used to identify the individual</a:t>
            </a:r>
          </a:p>
          <a:p>
            <a:pPr marL="342900" lvl="1" indent="0">
              <a:buNone/>
            </a:pPr>
            <a:endParaRPr lang="en-US" sz="2400" b="1" dirty="0">
              <a:solidFill>
                <a:schemeClr val="tx2"/>
              </a:solidFill>
            </a:endParaRPr>
          </a:p>
          <a:p>
            <a:pPr marL="854075" lvl="2" indent="-390525">
              <a:buNone/>
            </a:pPr>
            <a:r>
              <a:rPr lang="en-US" b="1" dirty="0">
                <a:solidFill>
                  <a:schemeClr val="tx2"/>
                </a:solidFill>
              </a:rPr>
              <a:t>**	Basically any information that a covered entity has in its records about a person that has received health care services, including demographic information  **</a:t>
            </a:r>
          </a:p>
          <a:p>
            <a:pPr marL="517525" lvl="1" indent="0">
              <a:buNone/>
            </a:pPr>
            <a:endParaRPr lang="en-US" sz="1400" dirty="0"/>
          </a:p>
        </p:txBody>
      </p:sp>
    </p:spTree>
    <p:extLst>
      <p:ext uri="{BB962C8B-B14F-4D97-AF65-F5344CB8AC3E}">
        <p14:creationId xmlns:p14="http://schemas.microsoft.com/office/powerpoint/2010/main" val="858710425"/>
      </p:ext>
    </p:extLst>
  </p:cSld>
  <p:clrMapOvr>
    <a:masterClrMapping/>
  </p:clrMapOvr>
  <p:transition>
    <p:fad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362200"/>
            <a:ext cx="7681913" cy="1523495"/>
          </a:xfrm>
        </p:spPr>
        <p:txBody>
          <a:bodyPr/>
          <a:lstStyle/>
          <a:p>
            <a:pPr algn="ctr"/>
            <a:br>
              <a:rPr lang="en-US" dirty="0"/>
            </a:br>
            <a:r>
              <a:rPr lang="en-US" dirty="0"/>
              <a:t>Questions??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37803350"/>
      </p:ext>
    </p:extLst>
  </p:cSld>
  <p:clrMapOvr>
    <a:masterClrMapping/>
  </p:clrMapOvr>
  <p:transition>
    <p:fad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3355" y="2667000"/>
            <a:ext cx="7681913" cy="1523495"/>
          </a:xfrm>
        </p:spPr>
        <p:txBody>
          <a:bodyPr/>
          <a:lstStyle/>
          <a:p>
            <a:pPr algn="ctr"/>
            <a:r>
              <a:rPr lang="en-US" dirty="0"/>
              <a:t>Thank you!!</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7540750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1329595"/>
          </a:xfrm>
        </p:spPr>
        <p:txBody>
          <a:bodyPr/>
          <a:lstStyle/>
          <a:p>
            <a:pPr algn="ctr"/>
            <a:r>
              <a:rPr lang="en-US" dirty="0"/>
              <a:t>Exempted from </a:t>
            </a:r>
            <a:br>
              <a:rPr lang="en-US" dirty="0"/>
            </a:br>
            <a:r>
              <a:rPr lang="en-US" dirty="0"/>
              <a:t>HIPAA Privacy Rule Requirements </a:t>
            </a:r>
          </a:p>
        </p:txBody>
      </p:sp>
      <p:sp>
        <p:nvSpPr>
          <p:cNvPr id="3" name="Text Placeholder 2"/>
          <p:cNvSpPr>
            <a:spLocks noGrp="1"/>
          </p:cNvSpPr>
          <p:nvPr>
            <p:ph type="body" sz="quarter" idx="10"/>
          </p:nvPr>
        </p:nvSpPr>
        <p:spPr>
          <a:xfrm>
            <a:off x="228600" y="2895600"/>
            <a:ext cx="8763000" cy="1455783"/>
          </a:xfrm>
        </p:spPr>
        <p:txBody>
          <a:bodyPr/>
          <a:lstStyle/>
          <a:p>
            <a:r>
              <a:rPr lang="en-US" sz="4400" dirty="0"/>
              <a:t>FERPA-covered “Education Records”</a:t>
            </a:r>
            <a:endParaRPr lang="en-US" sz="4400" b="1" dirty="0">
              <a:solidFill>
                <a:schemeClr val="tx2"/>
              </a:solidFill>
            </a:endParaRPr>
          </a:p>
          <a:p>
            <a:pPr marL="517525" lvl="1" indent="0">
              <a:buNone/>
            </a:pPr>
            <a:endParaRPr lang="en-US" sz="1400" dirty="0"/>
          </a:p>
        </p:txBody>
      </p:sp>
    </p:spTree>
    <p:extLst>
      <p:ext uri="{BB962C8B-B14F-4D97-AF65-F5344CB8AC3E}">
        <p14:creationId xmlns:p14="http://schemas.microsoft.com/office/powerpoint/2010/main" val="616607400"/>
      </p:ext>
    </p:extLst>
  </p:cSld>
  <p:clrMapOvr>
    <a:masterClrMapping/>
  </p:clrMapOvr>
  <p:transition>
    <p:fade/>
  </p:transition>
</p:sld>
</file>

<file path=ppt/theme/theme1.xml><?xml version="1.0" encoding="utf-8"?>
<a:theme xmlns:a="http://schemas.openxmlformats.org/drawingml/2006/main" name="Battleship CIO 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0D0B258-D147-424B-B8AF-C11BAD1E29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(Blue-gray design)</Template>
  <TotalTime>35606</TotalTime>
  <Words>8899</Words>
  <Application>Microsoft Office PowerPoint</Application>
  <PresentationFormat>On-screen Show (4:3)</PresentationFormat>
  <Paragraphs>954</Paragraphs>
  <Slides>81</Slides>
  <Notes>81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81</vt:i4>
      </vt:variant>
    </vt:vector>
  </HeadingPairs>
  <TitlesOfParts>
    <vt:vector size="87" baseType="lpstr">
      <vt:lpstr>Arial</vt:lpstr>
      <vt:lpstr>Calibri</vt:lpstr>
      <vt:lpstr>Courier New</vt:lpstr>
      <vt:lpstr>Wingdings</vt:lpstr>
      <vt:lpstr>Battleship CIO Segoe</vt:lpstr>
      <vt:lpstr>White with Courier font for code slides</vt:lpstr>
      <vt:lpstr>The Intersection of  HIPAA and FERPA in the Behavioral Health System (with a little Part 2 on the side)  </vt:lpstr>
      <vt:lpstr>Overview of Presentation</vt:lpstr>
      <vt:lpstr>Federal Confidentiality Laws</vt:lpstr>
      <vt:lpstr>FERPA, HIPAA and Part 2</vt:lpstr>
      <vt:lpstr>General Rule  (HIPAA, Part 2 and FERPA)</vt:lpstr>
      <vt:lpstr>PowerPoint Presentation</vt:lpstr>
      <vt:lpstr>HIPAA - Covered Entities</vt:lpstr>
      <vt:lpstr>HIPAA - Protected Information</vt:lpstr>
      <vt:lpstr>Exempted from  HIPAA Privacy Rule Requirements </vt:lpstr>
      <vt:lpstr>PowerPoint Presentation</vt:lpstr>
      <vt:lpstr>Applicable HIPAA-Permitted Disclosures</vt:lpstr>
      <vt:lpstr>Applicable HIPAA-Permitted Disclosures</vt:lpstr>
      <vt:lpstr>HIPAA: De-Identified PHI</vt:lpstr>
      <vt:lpstr>Re-disclosures of PHI</vt:lpstr>
      <vt:lpstr>Providing Consent</vt:lpstr>
      <vt:lpstr>Minors and Consent for Treatment HIPAA/State law</vt:lpstr>
      <vt:lpstr>Parental Access</vt:lpstr>
      <vt:lpstr>Parent Access to Minor’s PHI</vt:lpstr>
      <vt:lpstr>Authorizing Disclosures </vt:lpstr>
      <vt:lpstr>Disclosure of Minor’s PHI to 3rd Parties </vt:lpstr>
      <vt:lpstr>PowerPoint Presentation</vt:lpstr>
      <vt:lpstr>Part 2 - Covered Programs/Providers</vt:lpstr>
      <vt:lpstr>Prevention Programs</vt:lpstr>
      <vt:lpstr>Part 2 - Required to Comply with Disclosure Requirements </vt:lpstr>
      <vt:lpstr>Part 2 - Required to Comply with Disclosure Requirements </vt:lpstr>
      <vt:lpstr>Part 2 - Protected Information</vt:lpstr>
      <vt:lpstr>NOT Part 2 Protected Information</vt:lpstr>
      <vt:lpstr>NOT Part 2 Protected Information</vt:lpstr>
      <vt:lpstr>PowerPoint Presentation</vt:lpstr>
      <vt:lpstr>Applicable Part 2-Permitted Disclosures</vt:lpstr>
      <vt:lpstr>Applicable Part 2-Permitted Disclosures</vt:lpstr>
      <vt:lpstr>Part 2: De-Identified Protected Information</vt:lpstr>
      <vt:lpstr>Re-disclosures of Protected Information</vt:lpstr>
      <vt:lpstr>Providing Consent</vt:lpstr>
      <vt:lpstr>Minors and Consent for Treatment </vt:lpstr>
      <vt:lpstr>Minors and Consent for Treatment </vt:lpstr>
      <vt:lpstr>Parental Access</vt:lpstr>
      <vt:lpstr>Parent Access to Minor’s Information</vt:lpstr>
      <vt:lpstr>Authorizing Disclosures </vt:lpstr>
      <vt:lpstr>Disclosure of Minor’s Protected Information to 3rd Parties</vt:lpstr>
      <vt:lpstr>PowerPoint Presentation</vt:lpstr>
      <vt:lpstr>FERPA – Covered Agencies</vt:lpstr>
      <vt:lpstr>FERPA - Protected Information</vt:lpstr>
      <vt:lpstr>FERPA - Protected Information</vt:lpstr>
      <vt:lpstr>NOT FERPA-Protected Information</vt:lpstr>
      <vt:lpstr>PowerPoint Presentation</vt:lpstr>
      <vt:lpstr>Applicable Permitted Disclosures</vt:lpstr>
      <vt:lpstr>Applicable Permitted Disclosures</vt:lpstr>
      <vt:lpstr>FERPA-De-identified PII</vt:lpstr>
      <vt:lpstr>Re-disclosures of PII</vt:lpstr>
      <vt:lpstr>Providing Consent</vt:lpstr>
      <vt:lpstr>School Counselors</vt:lpstr>
      <vt:lpstr>Parental Access</vt:lpstr>
      <vt:lpstr>Parents Access to Records</vt:lpstr>
      <vt:lpstr>Authorizing Disclosures </vt:lpstr>
      <vt:lpstr>Disclosure of Minor’s Protected Information to 3rd Parties </vt:lpstr>
      <vt:lpstr>Applicability to  Student BH Records</vt:lpstr>
      <vt:lpstr>FERPA, HIPAA and Part 2</vt:lpstr>
      <vt:lpstr>School is FERPA-covered.  Does HIPAA or FERPA apply to student’s BH services records?</vt:lpstr>
      <vt:lpstr>Does HIPAA or FERPA Apply?</vt:lpstr>
      <vt:lpstr>Does HIPAA or FERPA Apply?</vt:lpstr>
      <vt:lpstr>Considerations for HIPAA/FERPA Determinations</vt:lpstr>
      <vt:lpstr>Part 2 might also apply!</vt:lpstr>
      <vt:lpstr>Bottom Line</vt:lpstr>
      <vt:lpstr> Scenarios</vt:lpstr>
      <vt:lpstr>HIPAA Provider to School</vt:lpstr>
      <vt:lpstr>Part 2 Provider to School</vt:lpstr>
      <vt:lpstr>Internal School Disclosures</vt:lpstr>
      <vt:lpstr>School to HIPAA Provider </vt:lpstr>
      <vt:lpstr>School to Part 2 Provider </vt:lpstr>
      <vt:lpstr>To Parent when both  FERPA and Part 2 apply</vt:lpstr>
      <vt:lpstr>Some Strategies</vt:lpstr>
      <vt:lpstr>FERPA/Part 2 Conflict Strategies</vt:lpstr>
      <vt:lpstr>FERPA/Part 2 Conflict Strategies</vt:lpstr>
      <vt:lpstr>Information-Sharing Strategies for Team Approaches </vt:lpstr>
      <vt:lpstr> Releases/Authorizations</vt:lpstr>
      <vt:lpstr> Resources</vt:lpstr>
      <vt:lpstr>Resources</vt:lpstr>
      <vt:lpstr>Resources</vt:lpstr>
      <vt:lpstr> 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Confidentiality and Ohio’s Behavioral Health System</dc:title>
  <dc:creator>Christina Shaynak-Diaz</dc:creator>
  <cp:keywords/>
  <cp:lastModifiedBy>Carrie Long</cp:lastModifiedBy>
  <cp:revision>317</cp:revision>
  <cp:lastPrinted>2018-08-15T01:02:48Z</cp:lastPrinted>
  <dcterms:created xsi:type="dcterms:W3CDTF">2015-09-28T19:47:32Z</dcterms:created>
  <dcterms:modified xsi:type="dcterms:W3CDTF">2018-08-15T12:12:17Z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TC102867079990</vt:lpwstr>
  </property>
</Properties>
</file>